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7"/>
  </p:notesMasterIdLst>
  <p:sldIdLst>
    <p:sldId id="462" r:id="rId2"/>
    <p:sldId id="504" r:id="rId3"/>
    <p:sldId id="463" r:id="rId4"/>
    <p:sldId id="464" r:id="rId5"/>
    <p:sldId id="465" r:id="rId6"/>
    <p:sldId id="466" r:id="rId7"/>
    <p:sldId id="467" r:id="rId8"/>
    <p:sldId id="468" r:id="rId9"/>
    <p:sldId id="500" r:id="rId10"/>
    <p:sldId id="503" r:id="rId11"/>
    <p:sldId id="469" r:id="rId12"/>
    <p:sldId id="470" r:id="rId13"/>
    <p:sldId id="471" r:id="rId14"/>
    <p:sldId id="502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6" r:id="rId26"/>
    <p:sldId id="485" r:id="rId27"/>
    <p:sldId id="483" r:id="rId28"/>
    <p:sldId id="484" r:id="rId29"/>
    <p:sldId id="487" r:id="rId30"/>
    <p:sldId id="488" r:id="rId31"/>
    <p:sldId id="489" r:id="rId32"/>
    <p:sldId id="498" r:id="rId33"/>
    <p:sldId id="49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507" r:id="rId43"/>
    <p:sldId id="505" r:id="rId44"/>
    <p:sldId id="506" r:id="rId45"/>
    <p:sldId id="5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Zelezny" initials="JZ" lastIdx="4" clrIdx="0">
    <p:extLst>
      <p:ext uri="{19B8F6BF-5375-455C-9EA6-DF929625EA0E}">
        <p15:presenceInfo xmlns:p15="http://schemas.microsoft.com/office/powerpoint/2012/main" userId="041c5eaf91a69e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191"/>
    <a:srgbClr val="8B2A85"/>
    <a:srgbClr val="20B920"/>
    <a:srgbClr val="1717B2"/>
    <a:srgbClr val="EE0000"/>
    <a:srgbClr val="4C72B0"/>
    <a:srgbClr val="4BACC6"/>
    <a:srgbClr val="AE0000"/>
    <a:srgbClr val="BB873C"/>
    <a:srgbClr val="B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081" autoAdjust="0"/>
  </p:normalViewPr>
  <p:slideViewPr>
    <p:cSldViewPr snapToGrid="0" showGuides="1">
      <p:cViewPr varScale="1">
        <p:scale>
          <a:sx n="106" d="100"/>
          <a:sy n="106" d="100"/>
        </p:scale>
        <p:origin x="4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6E952-49B9-4608-A6B9-73E297FE30E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7975-4D2F-4A29-881C-F0C1B977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1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" y="1"/>
            <a:ext cx="7583905" cy="3651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1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8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431A-C70B-49DF-99AE-E332E82AB62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.xml"/><Relationship Id="rId7" Type="http://schemas.openxmlformats.org/officeDocument/2006/relationships/image" Target="../media/image2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5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30.xml"/><Relationship Id="rId16" Type="http://schemas.openxmlformats.org/officeDocument/2006/relationships/image" Target="../media/image3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3.png"/><Relationship Id="rId5" Type="http://schemas.openxmlformats.org/officeDocument/2006/relationships/tags" Target="../tags/tag33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tags" Target="../tags/tag62.xml"/><Relationship Id="rId39" Type="http://schemas.openxmlformats.org/officeDocument/2006/relationships/tags" Target="../tags/tag75.xml"/><Relationship Id="rId21" Type="http://schemas.openxmlformats.org/officeDocument/2006/relationships/tags" Target="../tags/tag57.xml"/><Relationship Id="rId34" Type="http://schemas.openxmlformats.org/officeDocument/2006/relationships/tags" Target="../tags/tag70.xml"/><Relationship Id="rId42" Type="http://schemas.openxmlformats.org/officeDocument/2006/relationships/tags" Target="../tags/tag78.xml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9" Type="http://schemas.openxmlformats.org/officeDocument/2006/relationships/tags" Target="../tags/tag65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32" Type="http://schemas.openxmlformats.org/officeDocument/2006/relationships/tags" Target="../tags/tag68.xml"/><Relationship Id="rId37" Type="http://schemas.openxmlformats.org/officeDocument/2006/relationships/tags" Target="../tags/tag73.xml"/><Relationship Id="rId40" Type="http://schemas.openxmlformats.org/officeDocument/2006/relationships/tags" Target="../tags/tag76.xml"/><Relationship Id="rId45" Type="http://schemas.openxmlformats.org/officeDocument/2006/relationships/image" Target="../media/image41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tags" Target="../tags/tag64.xml"/><Relationship Id="rId36" Type="http://schemas.openxmlformats.org/officeDocument/2006/relationships/tags" Target="../tags/tag72.xml"/><Relationship Id="rId49" Type="http://schemas.openxmlformats.org/officeDocument/2006/relationships/image" Target="../media/image45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tags" Target="../tags/tag67.xml"/><Relationship Id="rId44" Type="http://schemas.openxmlformats.org/officeDocument/2006/relationships/image" Target="../media/image40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tags" Target="../tags/tag63.xml"/><Relationship Id="rId30" Type="http://schemas.openxmlformats.org/officeDocument/2006/relationships/tags" Target="../tags/tag66.xml"/><Relationship Id="rId35" Type="http://schemas.openxmlformats.org/officeDocument/2006/relationships/tags" Target="../tags/tag71.xml"/><Relationship Id="rId43" Type="http://schemas.openxmlformats.org/officeDocument/2006/relationships/slideLayout" Target="../slideLayouts/slideLayout7.xml"/><Relationship Id="rId48" Type="http://schemas.openxmlformats.org/officeDocument/2006/relationships/image" Target="../media/image44.png"/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tags" Target="../tags/tag61.xml"/><Relationship Id="rId33" Type="http://schemas.openxmlformats.org/officeDocument/2006/relationships/tags" Target="../tags/tag69.xml"/><Relationship Id="rId38" Type="http://schemas.openxmlformats.org/officeDocument/2006/relationships/tags" Target="../tags/tag74.xml"/><Relationship Id="rId46" Type="http://schemas.openxmlformats.org/officeDocument/2006/relationships/image" Target="../media/image42.png"/><Relationship Id="rId20" Type="http://schemas.openxmlformats.org/officeDocument/2006/relationships/tags" Target="../tags/tag56.xml"/><Relationship Id="rId41" Type="http://schemas.openxmlformats.org/officeDocument/2006/relationships/tags" Target="../tags/tag77.xml"/><Relationship Id="rId1" Type="http://schemas.openxmlformats.org/officeDocument/2006/relationships/tags" Target="../tags/tag37.xml"/><Relationship Id="rId6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1.png"/><Relationship Id="rId3" Type="http://schemas.openxmlformats.org/officeDocument/2006/relationships/tags" Target="../tags/tag81.xml"/><Relationship Id="rId7" Type="http://schemas.openxmlformats.org/officeDocument/2006/relationships/image" Target="../media/image1.png"/><Relationship Id="rId12" Type="http://schemas.openxmlformats.org/officeDocument/2006/relationships/image" Target="../media/image50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9.png"/><Relationship Id="rId5" Type="http://schemas.openxmlformats.org/officeDocument/2006/relationships/tags" Target="../tags/tag83.xml"/><Relationship Id="rId10" Type="http://schemas.openxmlformats.org/officeDocument/2006/relationships/image" Target="../media/image48.png"/><Relationship Id="rId4" Type="http://schemas.openxmlformats.org/officeDocument/2006/relationships/tags" Target="../tags/tag82.xm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86.xml"/><Relationship Id="rId7" Type="http://schemas.openxmlformats.org/officeDocument/2006/relationships/image" Target="../media/image5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90.xml"/><Relationship Id="rId7" Type="http://schemas.openxmlformats.org/officeDocument/2006/relationships/image" Target="../media/image5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1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66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01.xml"/><Relationship Id="rId7" Type="http://schemas.openxmlformats.org/officeDocument/2006/relationships/image" Target="../media/image1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1.png"/><Relationship Id="rId5" Type="http://schemas.openxmlformats.org/officeDocument/2006/relationships/tags" Target="../tags/tag103.xml"/><Relationship Id="rId10" Type="http://schemas.openxmlformats.org/officeDocument/2006/relationships/image" Target="../media/image70.png"/><Relationship Id="rId4" Type="http://schemas.openxmlformats.org/officeDocument/2006/relationships/tags" Target="../tags/tag102.xml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108.xml"/><Relationship Id="rId7" Type="http://schemas.openxmlformats.org/officeDocument/2006/relationships/image" Target="../media/image74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7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9.xml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12.xml"/><Relationship Id="rId7" Type="http://schemas.openxmlformats.org/officeDocument/2006/relationships/image" Target="../media/image78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16.xml"/><Relationship Id="rId7" Type="http://schemas.openxmlformats.org/officeDocument/2006/relationships/image" Target="../media/image8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7.xml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20.xml"/><Relationship Id="rId7" Type="http://schemas.openxmlformats.org/officeDocument/2006/relationships/image" Target="../media/image84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8.png"/><Relationship Id="rId5" Type="http://schemas.openxmlformats.org/officeDocument/2006/relationships/tags" Target="../tags/tag122.xml"/><Relationship Id="rId10" Type="http://schemas.openxmlformats.org/officeDocument/2006/relationships/image" Target="../media/image87.png"/><Relationship Id="rId4" Type="http://schemas.openxmlformats.org/officeDocument/2006/relationships/tags" Target="../tags/tag121.xml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25.xml"/><Relationship Id="rId7" Type="http://schemas.openxmlformats.org/officeDocument/2006/relationships/image" Target="../media/image9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8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6.xml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9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0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99.png"/><Relationship Id="rId5" Type="http://schemas.openxmlformats.org/officeDocument/2006/relationships/tags" Target="../tags/tag134.xml"/><Relationship Id="rId10" Type="http://schemas.openxmlformats.org/officeDocument/2006/relationships/image" Target="../media/image98.png"/><Relationship Id="rId4" Type="http://schemas.openxmlformats.org/officeDocument/2006/relationships/tags" Target="../tags/tag133.xml"/><Relationship Id="rId9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30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03.png"/><Relationship Id="rId5" Type="http://schemas.openxmlformats.org/officeDocument/2006/relationships/image" Target="../media/image910.png"/><Relationship Id="rId4" Type="http://schemas.openxmlformats.org/officeDocument/2006/relationships/image" Target="../media/image102.png"/><Relationship Id="rId9" Type="http://schemas.openxmlformats.org/officeDocument/2006/relationships/image" Target="../media/image9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Relationship Id="rId6" Type="http://schemas.openxmlformats.org/officeDocument/2006/relationships/image" Target="../media/image105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0.xml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43.xml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0.png"/><Relationship Id="rId5" Type="http://schemas.openxmlformats.org/officeDocument/2006/relationships/tags" Target="../tags/tag145.xml"/><Relationship Id="rId10" Type="http://schemas.openxmlformats.org/officeDocument/2006/relationships/image" Target="../media/image109.png"/><Relationship Id="rId4" Type="http://schemas.openxmlformats.org/officeDocument/2006/relationships/tags" Target="../tags/tag144.xml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48.xml"/><Relationship Id="rId7" Type="http://schemas.openxmlformats.org/officeDocument/2006/relationships/image" Target="../media/image113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12.png"/><Relationship Id="rId5" Type="http://schemas.openxmlformats.org/officeDocument/2006/relationships/image" Target="../media/image1040.png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151.xml"/><Relationship Id="rId7" Type="http://schemas.openxmlformats.org/officeDocument/2006/relationships/image" Target="../media/image86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9.png"/><Relationship Id="rId3" Type="http://schemas.openxmlformats.org/officeDocument/2006/relationships/tags" Target="../tags/tag15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8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87.png"/><Relationship Id="rId5" Type="http://schemas.openxmlformats.org/officeDocument/2006/relationships/tags" Target="../tags/tag156.xml"/><Relationship Id="rId10" Type="http://schemas.openxmlformats.org/officeDocument/2006/relationships/image" Target="../media/image117.png"/><Relationship Id="rId4" Type="http://schemas.openxmlformats.org/officeDocument/2006/relationships/tags" Target="../tags/tag155.xml"/><Relationship Id="rId9" Type="http://schemas.openxmlformats.org/officeDocument/2006/relationships/image" Target="../media/image116.png"/><Relationship Id="rId1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bucket.org/zeleznyj/linear-response-symmetry/" TargetMode="External"/><Relationship Id="rId3" Type="http://schemas.openxmlformats.org/officeDocument/2006/relationships/hyperlink" Target="https://www.cryst.ehu.es/" TargetMode="External"/><Relationship Id="rId7" Type="http://schemas.openxmlformats.org/officeDocument/2006/relationships/hyperlink" Target="https://www.cryst.ehu.es/cgi-bin/cryst/programs/mtensor.pl" TargetMode="External"/><Relationship Id="rId2" Type="http://schemas.openxmlformats.org/officeDocument/2006/relationships/hyperlink" Target="http://dx.doi.org/10.1107/97809553602200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bdcrista1.ehu.es/magndata/" TargetMode="External"/><Relationship Id="rId5" Type="http://schemas.openxmlformats.org/officeDocument/2006/relationships/hyperlink" Target="https://stokes.byu.edu/iso/findsym.php" TargetMode="External"/><Relationship Id="rId4" Type="http://schemas.openxmlformats.org/officeDocument/2006/relationships/hyperlink" Target="https://stokes.byu.edu/iso/isotropy.php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hyperlink" Target="https://bitbucket.org/zeleznyj/linear-response-symmetry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0.png"/><Relationship Id="rId5" Type="http://schemas.openxmlformats.org/officeDocument/2006/relationships/tags" Target="../tags/tag12.xml"/><Relationship Id="rId10" Type="http://schemas.openxmlformats.org/officeDocument/2006/relationships/image" Target="../media/image9.png"/><Relationship Id="rId4" Type="http://schemas.openxmlformats.org/officeDocument/2006/relationships/tags" Target="../tags/tag1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tags" Target="../tags/tag15.xml"/><Relationship Id="rId16" Type="http://schemas.openxmlformats.org/officeDocument/2006/relationships/image" Target="../media/image1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4.png"/><Relationship Id="rId5" Type="http://schemas.openxmlformats.org/officeDocument/2006/relationships/tags" Target="../tags/tag18.xml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B13709-2778-468B-9ABB-3B722EF82EA5}"/>
              </a:ext>
            </a:extLst>
          </p:cNvPr>
          <p:cNvCxnSpPr>
            <a:cxnSpLocks/>
          </p:cNvCxnSpPr>
          <p:nvPr/>
        </p:nvCxnSpPr>
        <p:spPr>
          <a:xfrm>
            <a:off x="1545531" y="3825101"/>
            <a:ext cx="91009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Shape 1">
            <a:extLst>
              <a:ext uri="{FF2B5EF4-FFF2-40B4-BE49-F238E27FC236}">
                <a16:creationId xmlns:a16="http://schemas.microsoft.com/office/drawing/2014/main" id="{6C93A0AC-E196-4197-B309-F81B96543A60}"/>
              </a:ext>
            </a:extLst>
          </p:cNvPr>
          <p:cNvSpPr txBox="1"/>
          <p:nvPr/>
        </p:nvSpPr>
        <p:spPr>
          <a:xfrm>
            <a:off x="1750620" y="2637249"/>
            <a:ext cx="8690760" cy="1187852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2060"/>
                </a:solidFill>
                <a:latin typeface="Calibri Light"/>
              </a:rPr>
              <a:t>Principles and Applications of Symmetry in Magnetism Summer School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5CF7B-29E4-4E40-B1F9-52A5FAC66BAC}"/>
              </a:ext>
            </a:extLst>
          </p:cNvPr>
          <p:cNvSpPr txBox="1"/>
          <p:nvPr/>
        </p:nvSpPr>
        <p:spPr>
          <a:xfrm>
            <a:off x="2870898" y="3934964"/>
            <a:ext cx="645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81717"/>
                </a:solidFill>
              </a:rPr>
              <a:t>Jakub </a:t>
            </a:r>
            <a:r>
              <a:rPr lang="cs-CZ" sz="2000" b="1" dirty="0">
                <a:solidFill>
                  <a:srgbClr val="181717"/>
                </a:solidFill>
              </a:rPr>
              <a:t>Ž</a:t>
            </a:r>
            <a:r>
              <a:rPr lang="en-US" sz="2000" b="1" dirty="0" err="1">
                <a:solidFill>
                  <a:srgbClr val="181717"/>
                </a:solidFill>
              </a:rPr>
              <a:t>elezn</a:t>
            </a:r>
            <a:r>
              <a:rPr lang="cs-CZ" sz="2000" b="1" dirty="0">
                <a:solidFill>
                  <a:srgbClr val="181717"/>
                </a:solidFill>
              </a:rPr>
              <a:t>ý</a:t>
            </a:r>
            <a:endParaRPr lang="en-US" sz="2000" b="1" dirty="0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2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B2353-6E01-D774-D785-20ED95F19F26}"/>
              </a:ext>
            </a:extLst>
          </p:cNvPr>
          <p:cNvSpPr txBox="1"/>
          <p:nvPr/>
        </p:nvSpPr>
        <p:spPr>
          <a:xfrm>
            <a:off x="453006" y="293615"/>
            <a:ext cx="500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Representing symmetries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ABA8A-2585-8058-9FBF-5B25056028D3}"/>
              </a:ext>
            </a:extLst>
          </p:cNvPr>
          <p:cNvSpPr txBox="1"/>
          <p:nvPr/>
        </p:nvSpPr>
        <p:spPr>
          <a:xfrm>
            <a:off x="998290" y="914400"/>
            <a:ext cx="608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Symmetries correspond to some real space transformation</a:t>
            </a:r>
          </a:p>
        </p:txBody>
      </p:sp>
      <p:pic>
        <p:nvPicPr>
          <p:cNvPr id="6" name="Picture 5" descr="\documentclass{article}&#10;\usepackage{amsmath}&#10;\pagestyle{empty}&#10;\begin{document}&#10;&#10;\begin{align*}&#10;R = &#10;\left(\begin{matrix}&#10;0 &amp; -1 &amp; 0\\&#10;1 &amp; 0 &amp; 0 \\&#10;0 &amp; 0 &amp; 1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30951C82-2722-D3E8-5FCB-9353E3DD11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61" y="1504407"/>
            <a:ext cx="2176271" cy="1005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E05A61-CEA7-29C4-611D-364915E7190C}"/>
                  </a:ext>
                </a:extLst>
              </p:cNvPr>
              <p:cNvSpPr txBox="1"/>
              <p:nvPr/>
            </p:nvSpPr>
            <p:spPr>
              <a:xfrm>
                <a:off x="1493240" y="1753299"/>
                <a:ext cx="28438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E05A61-CEA7-29C4-611D-364915E7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40" y="1753299"/>
                <a:ext cx="2843868" cy="400110"/>
              </a:xfrm>
              <a:prstGeom prst="rect">
                <a:avLst/>
              </a:prstGeom>
              <a:blipFill>
                <a:blip r:embed="rId6"/>
                <a:stretch>
                  <a:fillRect l="-236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4ADC5B9-28B5-5316-C7A5-9111B9F8DAC6}"/>
              </a:ext>
            </a:extLst>
          </p:cNvPr>
          <p:cNvSpPr txBox="1"/>
          <p:nvPr/>
        </p:nvSpPr>
        <p:spPr>
          <a:xfrm>
            <a:off x="998290" y="2763763"/>
            <a:ext cx="800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quantum mechanics it is represented by a quantum operator, that acts on the wavefunction:</a:t>
            </a:r>
          </a:p>
        </p:txBody>
      </p:sp>
      <p:pic>
        <p:nvPicPr>
          <p:cNvPr id="5" name="Picture 4" descr="\documentclass{article}&#10;\usepackage{amsmath}&#10;\pagestyle{empty}&#10;\begin{document}&#10;&#10;$\hat{U}(\mathbf{n},\theta) = e^{-\frac{i}{\hbar}\theta \mathbf{n}\cdot \hat{\mathbf{J}}}$&#10;&#10;&#10;\end{document}" title="IguanaTex Bitmap Display">
            <a:extLst>
              <a:ext uri="{FF2B5EF4-FFF2-40B4-BE49-F238E27FC236}">
                <a16:creationId xmlns:a16="http://schemas.microsoft.com/office/drawing/2014/main" id="{C164B95C-9852-F022-FF38-85F407D82C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10" y="3740681"/>
            <a:ext cx="2144415" cy="36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7286D8-26E3-8310-74F6-2B0C7C7C0676}"/>
                  </a:ext>
                </a:extLst>
              </p:cNvPr>
              <p:cNvSpPr txBox="1"/>
              <p:nvPr/>
            </p:nvSpPr>
            <p:spPr>
              <a:xfrm>
                <a:off x="7692705" y="3663470"/>
                <a:ext cx="4236440" cy="40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</m:acc>
                  </m:oMath>
                </a14:m>
                <a:r>
                  <a:rPr lang="en-US" sz="2000" b="1" dirty="0"/>
                  <a:t>   </a:t>
                </a:r>
                <a:r>
                  <a:rPr lang="en-US" sz="2000" dirty="0"/>
                  <a:t>is an angular momentum operator</a:t>
                </a:r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7286D8-26E3-8310-74F6-2B0C7C7C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05" y="3663470"/>
                <a:ext cx="4236440" cy="408573"/>
              </a:xfrm>
              <a:prstGeom prst="rect">
                <a:avLst/>
              </a:prstGeom>
              <a:blipFill>
                <a:blip r:embed="rId8"/>
                <a:stretch>
                  <a:fillRect l="-576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275671-87F4-4A40-5CED-4BCE3BA94146}"/>
                  </a:ext>
                </a:extLst>
              </p:cNvPr>
              <p:cNvSpPr txBox="1"/>
              <p:nvPr/>
            </p:nvSpPr>
            <p:spPr>
              <a:xfrm>
                <a:off x="2659310" y="4370798"/>
                <a:ext cx="5914238" cy="4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unitary operator: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275671-87F4-4A40-5CED-4BCE3BA9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10" y="4370798"/>
                <a:ext cx="5914238" cy="408445"/>
              </a:xfrm>
              <a:prstGeom prst="rect">
                <a:avLst/>
              </a:prstGeom>
              <a:blipFill>
                <a:blip r:embed="rId9"/>
                <a:stretch>
                  <a:fillRect t="-895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\documentclass{article}&#10;\usepackage{amsmath}&#10;\pagestyle{empty}&#10;\begin{document}&#10;&#10;&#10;$U^\dagger = U^{-1}$&#10;&#10;\end{document}" title="IguanaTex Bitmap Display">
            <a:extLst>
              <a:ext uri="{FF2B5EF4-FFF2-40B4-BE49-F238E27FC236}">
                <a16:creationId xmlns:a16="http://schemas.microsoft.com/office/drawing/2014/main" id="{E91D3557-0ECE-E65D-7580-7DE0AAB70F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05" y="4450112"/>
            <a:ext cx="1180350" cy="2498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7743A2-3E37-C567-5922-475668752707}"/>
              </a:ext>
            </a:extLst>
          </p:cNvPr>
          <p:cNvSpPr txBox="1"/>
          <p:nvPr/>
        </p:nvSpPr>
        <p:spPr>
          <a:xfrm>
            <a:off x="453007" y="5610954"/>
            <a:ext cx="24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Noether’s</a:t>
            </a:r>
            <a:r>
              <a:rPr lang="en-US" sz="2000" dirty="0"/>
              <a:t> theorem: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431BE0-0215-F6BB-79A8-0ED362DF91BE}"/>
              </a:ext>
            </a:extLst>
          </p:cNvPr>
          <p:cNvSpPr txBox="1"/>
          <p:nvPr/>
        </p:nvSpPr>
        <p:spPr>
          <a:xfrm>
            <a:off x="3061982" y="5610954"/>
            <a:ext cx="536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Continuous symmetries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9105EB9-427D-AC4E-1BDB-64A79D87C8A0}"/>
              </a:ext>
            </a:extLst>
          </p:cNvPr>
          <p:cNvSpPr/>
          <p:nvPr/>
        </p:nvSpPr>
        <p:spPr>
          <a:xfrm>
            <a:off x="5968083" y="5676785"/>
            <a:ext cx="478172" cy="2743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13E442-8127-3532-2572-65DFD79A5F8E}"/>
              </a:ext>
            </a:extLst>
          </p:cNvPr>
          <p:cNvSpPr txBox="1"/>
          <p:nvPr/>
        </p:nvSpPr>
        <p:spPr>
          <a:xfrm>
            <a:off x="6711194" y="5629364"/>
            <a:ext cx="423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Conserved quantity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F50E64-E350-0DAE-8DDE-0E616D404F0A}"/>
              </a:ext>
            </a:extLst>
          </p:cNvPr>
          <p:cNvSpPr txBox="1"/>
          <p:nvPr/>
        </p:nvSpPr>
        <p:spPr>
          <a:xfrm>
            <a:off x="3766657" y="6095500"/>
            <a:ext cx="149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4565CD-0827-8968-016D-F01CED541C41}"/>
                  </a:ext>
                </a:extLst>
              </p:cNvPr>
              <p:cNvSpPr txBox="1"/>
              <p:nvPr/>
            </p:nvSpPr>
            <p:spPr>
              <a:xfrm>
                <a:off x="7692705" y="6064380"/>
                <a:ext cx="611712" cy="376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</m:acc>
                  </m:oMath>
                </a14:m>
                <a:r>
                  <a:rPr lang="en-US" sz="1800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4565CD-0827-8968-016D-F01CED54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05" y="6064380"/>
                <a:ext cx="611712" cy="376898"/>
              </a:xfrm>
              <a:prstGeom prst="rect">
                <a:avLst/>
              </a:prstGeom>
              <a:blipFill>
                <a:blip r:embed="rId11"/>
                <a:stretch>
                  <a:fillRect l="-2000" t="-806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1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3" grpId="0"/>
      <p:bldP spid="24" grpId="0"/>
      <p:bldP spid="25" grpId="0" animBg="1"/>
      <p:bldP spid="26" grpId="0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79309-725B-21DE-0017-AA7F13BC5A3E}"/>
              </a:ext>
            </a:extLst>
          </p:cNvPr>
          <p:cNvSpPr txBox="1"/>
          <p:nvPr/>
        </p:nvSpPr>
        <p:spPr>
          <a:xfrm>
            <a:off x="242047" y="2674192"/>
            <a:ext cx="6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Time-reversal symmetry in quantum mechanics</a:t>
            </a:r>
          </a:p>
        </p:txBody>
      </p:sp>
      <p:pic>
        <p:nvPicPr>
          <p:cNvPr id="41" name="Picture 40" descr="\documentclass{article}&#10;\usepackage{amsmath}&#10;\pagestyle{empty}&#10;\begin{document}&#10;&#10;$i\hbar \frac{\partial \psi(\mathbf{r},t)} {\partial t} = {\cal{H}} \psi(\mathbf{r},t)$&#10;&#10;&#10;\end{document}" title="IguanaTex Bitmap Display">
            <a:extLst>
              <a:ext uri="{FF2B5EF4-FFF2-40B4-BE49-F238E27FC236}">
                <a16:creationId xmlns:a16="http://schemas.microsoft.com/office/drawing/2014/main" id="{462DC3AF-4888-55B9-32F5-B179C62A5F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76" y="3593207"/>
            <a:ext cx="2162858" cy="352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F6541C-ED86-10E1-EC2E-A1F63D9329CE}"/>
              </a:ext>
            </a:extLst>
          </p:cNvPr>
          <p:cNvSpPr txBox="1"/>
          <p:nvPr/>
        </p:nvSpPr>
        <p:spPr>
          <a:xfrm>
            <a:off x="242047" y="466164"/>
            <a:ext cx="6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Time-reversal symmetry in classical mechanics</a:t>
            </a:r>
          </a:p>
        </p:txBody>
      </p:sp>
      <p:pic>
        <p:nvPicPr>
          <p:cNvPr id="26" name="Picture 25" descr="\documentclass{article}&#10;\usepackage{amsmath}&#10;\pagestyle{empty}&#10;\begin{document}&#10;&#10;&#10;$\cal{T}:$&#10;&#10;\end{document}" title="IguanaTex Bitmap Display">
            <a:extLst>
              <a:ext uri="{FF2B5EF4-FFF2-40B4-BE49-F238E27FC236}">
                <a16:creationId xmlns:a16="http://schemas.microsoft.com/office/drawing/2014/main" id="{278ECFDB-BF35-B2B5-54DF-254AD7C3D3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3" y="1746191"/>
            <a:ext cx="317036" cy="204244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&#10;$\mathbf{r}(t) \rightarrow \mathbf{r}(-t)$&#10;&#10;\end{document}" title="IguanaTex Bitmap Display">
            <a:extLst>
              <a:ext uri="{FF2B5EF4-FFF2-40B4-BE49-F238E27FC236}">
                <a16:creationId xmlns:a16="http://schemas.microsoft.com/office/drawing/2014/main" id="{D3BA367F-EF3B-170C-4E47-B061E291E6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9" y="1759676"/>
            <a:ext cx="1377888" cy="257592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&#10;$\mathbf{p}(t) \rightarrow -\mathbf{p}(-t)$&#10;&#10;\end{document}" title="IguanaTex Bitmap Display">
            <a:extLst>
              <a:ext uri="{FF2B5EF4-FFF2-40B4-BE49-F238E27FC236}">
                <a16:creationId xmlns:a16="http://schemas.microsoft.com/office/drawing/2014/main" id="{9E77F9FA-5C52-FB85-5AF3-16F01265C08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45" y="1759676"/>
            <a:ext cx="1658343" cy="257592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&#10;$\mathbf{L}(t) \rightarrow -\mathbf{L}(-t)$&#10;&#10;\end{document}" title="IguanaTex Bitmap Display">
            <a:extLst>
              <a:ext uri="{FF2B5EF4-FFF2-40B4-BE49-F238E27FC236}">
                <a16:creationId xmlns:a16="http://schemas.microsoft.com/office/drawing/2014/main" id="{F46E8C3E-DEDB-129A-4086-5E53CB04DD5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29" y="1759676"/>
            <a:ext cx="1684255" cy="257592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&#10;$t \rightarrow -t$&#10;&#10;\end{document}" title="IguanaTex Bitmap Display">
            <a:extLst>
              <a:ext uri="{FF2B5EF4-FFF2-40B4-BE49-F238E27FC236}">
                <a16:creationId xmlns:a16="http://schemas.microsoft.com/office/drawing/2014/main" id="{A160E8CD-EB87-DAA9-0450-577FA674B4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10" y="1805403"/>
            <a:ext cx="765155" cy="1661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B4AC1C-74B4-D00D-2691-0D667F0ADF9C}"/>
              </a:ext>
            </a:extLst>
          </p:cNvPr>
          <p:cNvSpPr txBox="1"/>
          <p:nvPr/>
        </p:nvSpPr>
        <p:spPr>
          <a:xfrm>
            <a:off x="731603" y="4433937"/>
            <a:ext cx="519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Reversing time is equivalent to complex conjugation: </a:t>
            </a:r>
          </a:p>
        </p:txBody>
      </p:sp>
      <p:pic>
        <p:nvPicPr>
          <p:cNvPr id="43" name="Picture 42" descr="\documentclass{article}&#10;\usepackage{amsmath}&#10;\pagestyle{empty}&#10;\begin{document}&#10;&#10;&#10;$\psi(\mathbf{r},-t) = \psi^*(\mathbf{r},t)$&#10;&#10;\end{document}" title="IguanaTex Bitmap Display">
            <a:extLst>
              <a:ext uri="{FF2B5EF4-FFF2-40B4-BE49-F238E27FC236}">
                <a16:creationId xmlns:a16="http://schemas.microsoft.com/office/drawing/2014/main" id="{7847FD71-D9BE-A570-6AB8-B6829684558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28" y="4433937"/>
            <a:ext cx="2011961" cy="2575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49E55EC-7E84-215E-3E4F-02A8D94613F7}"/>
              </a:ext>
            </a:extLst>
          </p:cNvPr>
          <p:cNvSpPr txBox="1"/>
          <p:nvPr/>
        </p:nvSpPr>
        <p:spPr>
          <a:xfrm>
            <a:off x="731603" y="5186156"/>
            <a:ext cx="583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can be seen from the canonical commutation relations:</a:t>
            </a:r>
          </a:p>
        </p:txBody>
      </p:sp>
      <p:pic>
        <p:nvPicPr>
          <p:cNvPr id="49" name="Picture 48" descr="\documentclass{article}&#10;\usepackage{amsmath}&#10;\pagestyle{empty}&#10;\begin{document}&#10;&#10;&#10;$[\hat{r}_i,\hat{p}_j] = i\hbar \delta_{ij}$&#10;&#10;\end{document}" title="IguanaTex Bitmap Display">
            <a:extLst>
              <a:ext uri="{FF2B5EF4-FFF2-40B4-BE49-F238E27FC236}">
                <a16:creationId xmlns:a16="http://schemas.microsoft.com/office/drawing/2014/main" id="{ACEC2515-56D1-2B96-ECF8-2A752ED535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95" y="5260401"/>
            <a:ext cx="1493728" cy="2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AA2CE-351F-7FB8-6B12-0B5A196F4F21}"/>
              </a:ext>
            </a:extLst>
          </p:cNvPr>
          <p:cNvSpPr txBox="1"/>
          <p:nvPr/>
        </p:nvSpPr>
        <p:spPr>
          <a:xfrm>
            <a:off x="286871" y="349624"/>
            <a:ext cx="528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Time-reversal must anti-commute with spin: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DBF17-D49A-40F6-5637-0B4544AB8AD5}"/>
              </a:ext>
            </a:extLst>
          </p:cNvPr>
          <p:cNvSpPr txBox="1"/>
          <p:nvPr/>
        </p:nvSpPr>
        <p:spPr>
          <a:xfrm>
            <a:off x="286871" y="1658470"/>
            <a:ext cx="679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would not hold for just complex conjugation</a:t>
            </a:r>
          </a:p>
        </p:txBody>
      </p:sp>
      <p:pic>
        <p:nvPicPr>
          <p:cNvPr id="213" name="Picture 212" descr="\documentclass{article}&#10;\usepackage{amsmath}&#10;\pagestyle{empty}&#10;\begin{document}&#10;&#10;&#10;${\cal T} = -i\sigma_y K  $&#10;&#10;\end{document}" title="IguanaTex Bitmap Display">
            <a:extLst>
              <a:ext uri="{FF2B5EF4-FFF2-40B4-BE49-F238E27FC236}">
                <a16:creationId xmlns:a16="http://schemas.microsoft.com/office/drawing/2014/main" id="{07C887F8-B6FD-0A26-1A6A-A17AEB632C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05" y="2367449"/>
            <a:ext cx="1441905" cy="28670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B73CCA-871D-267D-1302-C947E0C8A1F5}"/>
              </a:ext>
            </a:extLst>
          </p:cNvPr>
          <p:cNvCxnSpPr>
            <a:cxnSpLocks/>
          </p:cNvCxnSpPr>
          <p:nvPr/>
        </p:nvCxnSpPr>
        <p:spPr>
          <a:xfrm>
            <a:off x="4406700" y="2654153"/>
            <a:ext cx="93117" cy="46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6375A2-0A93-43CA-5DC5-C26122840A2C}"/>
              </a:ext>
            </a:extLst>
          </p:cNvPr>
          <p:cNvSpPr txBox="1"/>
          <p:nvPr/>
        </p:nvSpPr>
        <p:spPr>
          <a:xfrm>
            <a:off x="4476844" y="3068631"/>
            <a:ext cx="322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Complex conjugation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39569E-E994-D420-9717-78681A515CCB}"/>
              </a:ext>
            </a:extLst>
          </p:cNvPr>
          <p:cNvCxnSpPr/>
          <p:nvPr/>
        </p:nvCxnSpPr>
        <p:spPr>
          <a:xfrm>
            <a:off x="4957482" y="2654153"/>
            <a:ext cx="510989" cy="4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2A5152-8AEB-5FB5-95C2-951E971E27FB}"/>
              </a:ext>
            </a:extLst>
          </p:cNvPr>
          <p:cNvSpPr txBox="1"/>
          <p:nvPr/>
        </p:nvSpPr>
        <p:spPr>
          <a:xfrm>
            <a:off x="5692588" y="2524158"/>
            <a:ext cx="185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 Pauli matrix</a:t>
            </a:r>
          </a:p>
        </p:txBody>
      </p:sp>
      <p:pic>
        <p:nvPicPr>
          <p:cNvPr id="6" name="Picture 5" descr="\documentclass{article}&#10;\usepackage{amsmath}&#10;\pagestyle{empty}&#10;\begin{document}&#10;&#10;&#10;${\cal T}^2 = -1$&#10;&#10;\end{document}" title="IguanaTex Bitmap Display">
            <a:extLst>
              <a:ext uri="{FF2B5EF4-FFF2-40B4-BE49-F238E27FC236}">
                <a16:creationId xmlns:a16="http://schemas.microsoft.com/office/drawing/2014/main" id="{36AD8D27-995B-92F9-6D6A-29183A2F5D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0" y="5323788"/>
            <a:ext cx="952633" cy="231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9141604-90C7-CC72-DEAA-0F091B37E75D}"/>
              </a:ext>
            </a:extLst>
          </p:cNvPr>
          <p:cNvSpPr txBox="1"/>
          <p:nvPr/>
        </p:nvSpPr>
        <p:spPr>
          <a:xfrm>
            <a:off x="385482" y="3694982"/>
            <a:ext cx="787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Regular symmetry operations are represented by </a:t>
            </a:r>
            <a:r>
              <a:rPr lang="en-US" sz="2000" b="1" dirty="0">
                <a:solidFill>
                  <a:schemeClr val="accent2"/>
                </a:solidFill>
              </a:rPr>
              <a:t>unitary</a:t>
            </a:r>
            <a:r>
              <a:rPr lang="en-US" sz="2000" dirty="0"/>
              <a:t> linear operators:</a:t>
            </a:r>
          </a:p>
        </p:txBody>
      </p:sp>
      <p:pic>
        <p:nvPicPr>
          <p:cNvPr id="10" name="Picture 9" descr="\documentclass{article}&#10;\usepackage{amsmath}&#10;\pagestyle{empty}&#10;\begin{document}&#10;&#10;&#10;$U^\dagger = U^{-1}$&#10;&#10;\end{document}" title="IguanaTex Bitmap Display">
            <a:extLst>
              <a:ext uri="{FF2B5EF4-FFF2-40B4-BE49-F238E27FC236}">
                <a16:creationId xmlns:a16="http://schemas.microsoft.com/office/drawing/2014/main" id="{24BF033F-B834-84E9-D758-E4C1D81D5D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65" y="3801908"/>
            <a:ext cx="1073046" cy="2271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3688BA4-34C8-5FFA-90E3-DB46E53F543B}"/>
              </a:ext>
            </a:extLst>
          </p:cNvPr>
          <p:cNvSpPr txBox="1"/>
          <p:nvPr/>
        </p:nvSpPr>
        <p:spPr>
          <a:xfrm>
            <a:off x="379506" y="4480572"/>
            <a:ext cx="721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Time-reversal is </a:t>
            </a:r>
            <a:r>
              <a:rPr lang="en-US" sz="2000" b="1" dirty="0">
                <a:solidFill>
                  <a:schemeClr val="accent2"/>
                </a:solidFill>
              </a:rPr>
              <a:t>anti-unitary</a:t>
            </a:r>
            <a:r>
              <a:rPr lang="en-US" sz="2000" dirty="0"/>
              <a:t>: </a:t>
            </a:r>
          </a:p>
        </p:txBody>
      </p:sp>
      <p:pic>
        <p:nvPicPr>
          <p:cNvPr id="12" name="Picture 11" descr="\documentclass{article}&#10;\usepackage{amsmath}&#10;\pagestyle{empty}&#10;\begin{document}&#10;&#10;&#10;${\cal T} = K U$&#10;&#10;\end{document}" title="IguanaTex Bitmap Display">
            <a:extLst>
              <a:ext uri="{FF2B5EF4-FFF2-40B4-BE49-F238E27FC236}">
                <a16:creationId xmlns:a16="http://schemas.microsoft.com/office/drawing/2014/main" id="{DCC45ED9-0CC6-DBB3-824E-7EE0224C24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44" y="4619480"/>
            <a:ext cx="961778" cy="204244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U \alpha \psi = \alpha U \psi$&#10;&#10;&#10;\end{document}" title="IguanaTex Bitmap Display">
            <a:extLst>
              <a:ext uri="{FF2B5EF4-FFF2-40B4-BE49-F238E27FC236}">
                <a16:creationId xmlns:a16="http://schemas.microsoft.com/office/drawing/2014/main" id="{57C8D30B-8BD2-5818-EB98-D556DF23E0E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65" y="3797336"/>
            <a:ext cx="1387034" cy="231680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{\cal T} \alpha \psi = \alpha^* {\cal T} \psi$&#10;&#10;&#10;\end{document}" title="IguanaTex Bitmap Display">
            <a:extLst>
              <a:ext uri="{FF2B5EF4-FFF2-40B4-BE49-F238E27FC236}">
                <a16:creationId xmlns:a16="http://schemas.microsoft.com/office/drawing/2014/main" id="{DEC51D8D-4416-F3DE-B220-72AFA3615E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16" y="4619480"/>
            <a:ext cx="1515067" cy="23777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&#10;${\cal{T}}^{-1}\hat{S}_i {\cal{T}} = -\hat{S}_i $&#10;&#10;\end{document}" title="IguanaTex Bitmap Display">
            <a:extLst>
              <a:ext uri="{FF2B5EF4-FFF2-40B4-BE49-F238E27FC236}">
                <a16:creationId xmlns:a16="http://schemas.microsoft.com/office/drawing/2014/main" id="{D9140687-0781-ACC1-06D4-D2973E115E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28" y="931466"/>
            <a:ext cx="1662916" cy="285028"/>
          </a:xfrm>
          <a:prstGeom prst="rect">
            <a:avLst/>
          </a:prstGeom>
        </p:spPr>
      </p:pic>
      <p:grpSp>
        <p:nvGrpSpPr>
          <p:cNvPr id="65" name="Group 64" descr="\documentclass{article}&#10;\usepackage{amsmath}&#10;\usepackage{amsfonts}&#10;\usepackage{braket}&#10;\pagestyle{empty}&#10;\begin{document}&#10;&#10;$\braket{U\psi,U\phi} = \braket{\psi,\phi}$&#10;&#10;&#10;\end{document}" title="IguanaTex Vector Display">
            <a:extLst>
              <a:ext uri="{FF2B5EF4-FFF2-40B4-BE49-F238E27FC236}">
                <a16:creationId xmlns:a16="http://schemas.microsoft.com/office/drawing/2014/main" id="{1D0E7613-1FA2-8CDB-099C-829B1803188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197868" y="4357210"/>
            <a:ext cx="1944014" cy="246724"/>
            <a:chOff x="11107047" y="5726531"/>
            <a:chExt cx="1944014" cy="24672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8697A1-F6BF-50B0-9D75-0FC5088CAD3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107047" y="5726531"/>
              <a:ext cx="56251" cy="246724"/>
            </a:xfrm>
            <a:custGeom>
              <a:avLst/>
              <a:gdLst>
                <a:gd name="connsiteX0" fmla="*/ 55067 w 56251"/>
                <a:gd name="connsiteY0" fmla="*/ 9438 h 246724"/>
                <a:gd name="connsiteX1" fmla="*/ 56329 w 56251"/>
                <a:gd name="connsiteY1" fmla="*/ 4997 h 246724"/>
                <a:gd name="connsiteX2" fmla="*/ 51284 w 56251"/>
                <a:gd name="connsiteY2" fmla="*/ 63 h 246724"/>
                <a:gd name="connsiteX3" fmla="*/ 45482 w 56251"/>
                <a:gd name="connsiteY3" fmla="*/ 5737 h 246724"/>
                <a:gd name="connsiteX4" fmla="*/ 1338 w 56251"/>
                <a:gd name="connsiteY4" fmla="*/ 118984 h 246724"/>
                <a:gd name="connsiteX5" fmla="*/ 77 w 56251"/>
                <a:gd name="connsiteY5" fmla="*/ 123425 h 246724"/>
                <a:gd name="connsiteX6" fmla="*/ 1338 w 56251"/>
                <a:gd name="connsiteY6" fmla="*/ 127619 h 246724"/>
                <a:gd name="connsiteX7" fmla="*/ 45482 w 56251"/>
                <a:gd name="connsiteY7" fmla="*/ 240866 h 246724"/>
                <a:gd name="connsiteX8" fmla="*/ 51284 w 56251"/>
                <a:gd name="connsiteY8" fmla="*/ 246788 h 246724"/>
                <a:gd name="connsiteX9" fmla="*/ 56329 w 56251"/>
                <a:gd name="connsiteY9" fmla="*/ 241853 h 246724"/>
                <a:gd name="connsiteX10" fmla="*/ 55067 w 56251"/>
                <a:gd name="connsiteY10" fmla="*/ 237905 h 246724"/>
                <a:gd name="connsiteX11" fmla="*/ 10419 w 56251"/>
                <a:gd name="connsiteY11" fmla="*/ 123425 h 246724"/>
                <a:gd name="connsiteX12" fmla="*/ 55067 w 56251"/>
                <a:gd name="connsiteY12" fmla="*/ 943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51" h="246724">
                  <a:moveTo>
                    <a:pt x="55067" y="9438"/>
                  </a:moveTo>
                  <a:cubicBezTo>
                    <a:pt x="56329" y="6724"/>
                    <a:pt x="56329" y="6231"/>
                    <a:pt x="56329" y="4997"/>
                  </a:cubicBezTo>
                  <a:cubicBezTo>
                    <a:pt x="56329" y="2283"/>
                    <a:pt x="54058" y="63"/>
                    <a:pt x="51284" y="63"/>
                  </a:cubicBezTo>
                  <a:cubicBezTo>
                    <a:pt x="49013" y="63"/>
                    <a:pt x="47248" y="1296"/>
                    <a:pt x="45482" y="5737"/>
                  </a:cubicBezTo>
                  <a:lnTo>
                    <a:pt x="1338" y="118984"/>
                  </a:lnTo>
                  <a:cubicBezTo>
                    <a:pt x="833" y="120464"/>
                    <a:pt x="77" y="121945"/>
                    <a:pt x="77" y="123425"/>
                  </a:cubicBezTo>
                  <a:cubicBezTo>
                    <a:pt x="77" y="124165"/>
                    <a:pt x="77" y="124659"/>
                    <a:pt x="1338" y="127619"/>
                  </a:cubicBezTo>
                  <a:lnTo>
                    <a:pt x="45482" y="240866"/>
                  </a:lnTo>
                  <a:cubicBezTo>
                    <a:pt x="46491" y="243580"/>
                    <a:pt x="47752" y="246788"/>
                    <a:pt x="51284" y="246788"/>
                  </a:cubicBezTo>
                  <a:cubicBezTo>
                    <a:pt x="54058" y="246788"/>
                    <a:pt x="56329" y="244567"/>
                    <a:pt x="56329" y="241853"/>
                  </a:cubicBezTo>
                  <a:cubicBezTo>
                    <a:pt x="56329" y="241113"/>
                    <a:pt x="56329" y="240619"/>
                    <a:pt x="55067" y="237905"/>
                  </a:cubicBezTo>
                  <a:lnTo>
                    <a:pt x="10419" y="123425"/>
                  </a:lnTo>
                  <a:lnTo>
                    <a:pt x="55067" y="94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6CF4F7-BB3C-2C4C-5CBD-D229A3E7FF9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194298" y="5743062"/>
              <a:ext cx="174809" cy="173940"/>
            </a:xfrm>
            <a:custGeom>
              <a:avLst/>
              <a:gdLst>
                <a:gd name="connsiteX0" fmla="*/ 143359 w 174809"/>
                <a:gd name="connsiteY0" fmla="*/ 25969 h 173940"/>
                <a:gd name="connsiteX1" fmla="*/ 170602 w 174809"/>
                <a:gd name="connsiteY1" fmla="*/ 7711 h 173940"/>
                <a:gd name="connsiteX2" fmla="*/ 174890 w 174809"/>
                <a:gd name="connsiteY2" fmla="*/ 2777 h 173940"/>
                <a:gd name="connsiteX3" fmla="*/ 171611 w 174809"/>
                <a:gd name="connsiteY3" fmla="*/ 63 h 173940"/>
                <a:gd name="connsiteX4" fmla="*/ 145881 w 174809"/>
                <a:gd name="connsiteY4" fmla="*/ 803 h 173940"/>
                <a:gd name="connsiteX5" fmla="*/ 119647 w 174809"/>
                <a:gd name="connsiteY5" fmla="*/ 63 h 173940"/>
                <a:gd name="connsiteX6" fmla="*/ 115107 w 174809"/>
                <a:gd name="connsiteY6" fmla="*/ 4997 h 173940"/>
                <a:gd name="connsiteX7" fmla="*/ 119647 w 174809"/>
                <a:gd name="connsiteY7" fmla="*/ 7711 h 173940"/>
                <a:gd name="connsiteX8" fmla="*/ 136800 w 174809"/>
                <a:gd name="connsiteY8" fmla="*/ 18567 h 173940"/>
                <a:gd name="connsiteX9" fmla="*/ 136043 w 174809"/>
                <a:gd name="connsiteY9" fmla="*/ 23748 h 173940"/>
                <a:gd name="connsiteX10" fmla="*/ 113341 w 174809"/>
                <a:gd name="connsiteY10" fmla="*/ 111829 h 173940"/>
                <a:gd name="connsiteX11" fmla="*/ 50531 w 174809"/>
                <a:gd name="connsiteY11" fmla="*/ 166355 h 173940"/>
                <a:gd name="connsiteX12" fmla="*/ 19756 w 174809"/>
                <a:gd name="connsiteY12" fmla="*/ 134281 h 173940"/>
                <a:gd name="connsiteX13" fmla="*/ 22531 w 174809"/>
                <a:gd name="connsiteY13" fmla="*/ 115037 h 173940"/>
                <a:gd name="connsiteX14" fmla="*/ 46999 w 174809"/>
                <a:gd name="connsiteY14" fmla="*/ 19061 h 173940"/>
                <a:gd name="connsiteX15" fmla="*/ 68188 w 174809"/>
                <a:gd name="connsiteY15" fmla="*/ 7711 h 173940"/>
                <a:gd name="connsiteX16" fmla="*/ 76765 w 174809"/>
                <a:gd name="connsiteY16" fmla="*/ 2777 h 173940"/>
                <a:gd name="connsiteX17" fmla="*/ 73233 w 174809"/>
                <a:gd name="connsiteY17" fmla="*/ 63 h 173940"/>
                <a:gd name="connsiteX18" fmla="*/ 40945 w 174809"/>
                <a:gd name="connsiteY18" fmla="*/ 803 h 173940"/>
                <a:gd name="connsiteX19" fmla="*/ 8405 w 174809"/>
                <a:gd name="connsiteY19" fmla="*/ 63 h 173940"/>
                <a:gd name="connsiteX20" fmla="*/ 3612 w 174809"/>
                <a:gd name="connsiteY20" fmla="*/ 4997 h 173940"/>
                <a:gd name="connsiteX21" fmla="*/ 10675 w 174809"/>
                <a:gd name="connsiteY21" fmla="*/ 7711 h 173940"/>
                <a:gd name="connsiteX22" fmla="*/ 20261 w 174809"/>
                <a:gd name="connsiteY22" fmla="*/ 8205 h 173940"/>
                <a:gd name="connsiteX23" fmla="*/ 27071 w 174809"/>
                <a:gd name="connsiteY23" fmla="*/ 12152 h 173940"/>
                <a:gd name="connsiteX24" fmla="*/ 22783 w 174809"/>
                <a:gd name="connsiteY24" fmla="*/ 29670 h 173940"/>
                <a:gd name="connsiteX25" fmla="*/ 17234 w 174809"/>
                <a:gd name="connsiteY25" fmla="*/ 51382 h 173940"/>
                <a:gd name="connsiteX26" fmla="*/ 1846 w 174809"/>
                <a:gd name="connsiteY26" fmla="*/ 112323 h 173940"/>
                <a:gd name="connsiteX27" fmla="*/ 81 w 174809"/>
                <a:gd name="connsiteY27" fmla="*/ 126633 h 173940"/>
                <a:gd name="connsiteX28" fmla="*/ 49522 w 174809"/>
                <a:gd name="connsiteY28" fmla="*/ 174004 h 173940"/>
                <a:gd name="connsiteX29" fmla="*/ 120908 w 174809"/>
                <a:gd name="connsiteY29" fmla="*/ 113556 h 173940"/>
                <a:gd name="connsiteX30" fmla="*/ 143359 w 174809"/>
                <a:gd name="connsiteY30" fmla="*/ 2596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4809" h="173940">
                  <a:moveTo>
                    <a:pt x="143359" y="25969"/>
                  </a:moveTo>
                  <a:cubicBezTo>
                    <a:pt x="145881" y="15853"/>
                    <a:pt x="150422" y="8451"/>
                    <a:pt x="170602" y="7711"/>
                  </a:cubicBezTo>
                  <a:cubicBezTo>
                    <a:pt x="171863" y="7711"/>
                    <a:pt x="174890" y="7465"/>
                    <a:pt x="174890" y="2777"/>
                  </a:cubicBezTo>
                  <a:cubicBezTo>
                    <a:pt x="174890" y="2530"/>
                    <a:pt x="174890" y="63"/>
                    <a:pt x="171611" y="63"/>
                  </a:cubicBezTo>
                  <a:cubicBezTo>
                    <a:pt x="163287" y="63"/>
                    <a:pt x="154458" y="803"/>
                    <a:pt x="145881" y="803"/>
                  </a:cubicBezTo>
                  <a:cubicBezTo>
                    <a:pt x="137305" y="803"/>
                    <a:pt x="127971" y="63"/>
                    <a:pt x="119647" y="63"/>
                  </a:cubicBezTo>
                  <a:cubicBezTo>
                    <a:pt x="118134" y="63"/>
                    <a:pt x="115107" y="63"/>
                    <a:pt x="115107" y="4997"/>
                  </a:cubicBezTo>
                  <a:cubicBezTo>
                    <a:pt x="115107" y="7711"/>
                    <a:pt x="117629" y="7711"/>
                    <a:pt x="119647" y="7711"/>
                  </a:cubicBezTo>
                  <a:cubicBezTo>
                    <a:pt x="134025" y="7958"/>
                    <a:pt x="136800" y="13139"/>
                    <a:pt x="136800" y="18567"/>
                  </a:cubicBezTo>
                  <a:cubicBezTo>
                    <a:pt x="136800" y="19307"/>
                    <a:pt x="136296" y="23008"/>
                    <a:pt x="136043" y="23748"/>
                  </a:cubicBezTo>
                  <a:lnTo>
                    <a:pt x="113341" y="111829"/>
                  </a:lnTo>
                  <a:cubicBezTo>
                    <a:pt x="104764" y="144890"/>
                    <a:pt x="75756" y="166355"/>
                    <a:pt x="50531" y="166355"/>
                  </a:cubicBezTo>
                  <a:cubicBezTo>
                    <a:pt x="33378" y="166355"/>
                    <a:pt x="19756" y="155499"/>
                    <a:pt x="19756" y="134281"/>
                  </a:cubicBezTo>
                  <a:cubicBezTo>
                    <a:pt x="19756" y="133788"/>
                    <a:pt x="19756" y="125892"/>
                    <a:pt x="22531" y="115037"/>
                  </a:cubicBezTo>
                  <a:lnTo>
                    <a:pt x="46999" y="19061"/>
                  </a:lnTo>
                  <a:cubicBezTo>
                    <a:pt x="49269" y="10178"/>
                    <a:pt x="49774" y="7711"/>
                    <a:pt x="68188" y="7711"/>
                  </a:cubicBezTo>
                  <a:cubicBezTo>
                    <a:pt x="74747" y="7711"/>
                    <a:pt x="76765" y="7711"/>
                    <a:pt x="76765" y="2777"/>
                  </a:cubicBezTo>
                  <a:cubicBezTo>
                    <a:pt x="76765" y="63"/>
                    <a:pt x="73990" y="63"/>
                    <a:pt x="73233" y="63"/>
                  </a:cubicBezTo>
                  <a:cubicBezTo>
                    <a:pt x="66170" y="63"/>
                    <a:pt x="48008" y="803"/>
                    <a:pt x="40945" y="803"/>
                  </a:cubicBezTo>
                  <a:cubicBezTo>
                    <a:pt x="33630" y="803"/>
                    <a:pt x="15720" y="63"/>
                    <a:pt x="8405" y="63"/>
                  </a:cubicBezTo>
                  <a:cubicBezTo>
                    <a:pt x="6387" y="63"/>
                    <a:pt x="3612" y="63"/>
                    <a:pt x="3612" y="4997"/>
                  </a:cubicBezTo>
                  <a:cubicBezTo>
                    <a:pt x="3612" y="7711"/>
                    <a:pt x="5882" y="7711"/>
                    <a:pt x="10675" y="7711"/>
                  </a:cubicBezTo>
                  <a:cubicBezTo>
                    <a:pt x="11180" y="7711"/>
                    <a:pt x="15972" y="7711"/>
                    <a:pt x="20261" y="8205"/>
                  </a:cubicBezTo>
                  <a:cubicBezTo>
                    <a:pt x="24801" y="8698"/>
                    <a:pt x="27071" y="8945"/>
                    <a:pt x="27071" y="12152"/>
                  </a:cubicBezTo>
                  <a:cubicBezTo>
                    <a:pt x="27071" y="13633"/>
                    <a:pt x="24297" y="23995"/>
                    <a:pt x="22783" y="29670"/>
                  </a:cubicBezTo>
                  <a:lnTo>
                    <a:pt x="17234" y="51382"/>
                  </a:lnTo>
                  <a:cubicBezTo>
                    <a:pt x="14963" y="61004"/>
                    <a:pt x="2855" y="107635"/>
                    <a:pt x="1846" y="112323"/>
                  </a:cubicBezTo>
                  <a:cubicBezTo>
                    <a:pt x="81" y="119231"/>
                    <a:pt x="81" y="122932"/>
                    <a:pt x="81" y="126633"/>
                  </a:cubicBezTo>
                  <a:cubicBezTo>
                    <a:pt x="81" y="156733"/>
                    <a:pt x="23035" y="174004"/>
                    <a:pt x="49522" y="174004"/>
                  </a:cubicBezTo>
                  <a:cubicBezTo>
                    <a:pt x="81305" y="174004"/>
                    <a:pt x="112584" y="146124"/>
                    <a:pt x="120908" y="113556"/>
                  </a:cubicBezTo>
                  <a:lnTo>
                    <a:pt x="143359" y="2596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CABC3F-6E04-6647-B2F6-BEE9C2BAEC5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384445" y="5740348"/>
              <a:ext cx="152863" cy="221805"/>
            </a:xfrm>
            <a:custGeom>
              <a:avLst/>
              <a:gdLst>
                <a:gd name="connsiteX0" fmla="*/ 114358 w 152863"/>
                <a:gd name="connsiteY0" fmla="*/ 6478 h 221805"/>
                <a:gd name="connsiteX1" fmla="*/ 115115 w 152863"/>
                <a:gd name="connsiteY1" fmla="*/ 2777 h 221805"/>
                <a:gd name="connsiteX2" fmla="*/ 112088 w 152863"/>
                <a:gd name="connsiteY2" fmla="*/ 63 h 221805"/>
                <a:gd name="connsiteX3" fmla="*/ 108304 w 152863"/>
                <a:gd name="connsiteY3" fmla="*/ 4997 h 221805"/>
                <a:gd name="connsiteX4" fmla="*/ 66430 w 152863"/>
                <a:gd name="connsiteY4" fmla="*/ 168082 h 221805"/>
                <a:gd name="connsiteX5" fmla="*/ 37674 w 152863"/>
                <a:gd name="connsiteY5" fmla="*/ 140449 h 221805"/>
                <a:gd name="connsiteX6" fmla="*/ 51295 w 152863"/>
                <a:gd name="connsiteY6" fmla="*/ 94558 h 221805"/>
                <a:gd name="connsiteX7" fmla="*/ 54070 w 152863"/>
                <a:gd name="connsiteY7" fmla="*/ 82469 h 221805"/>
                <a:gd name="connsiteX8" fmla="*/ 33385 w 152863"/>
                <a:gd name="connsiteY8" fmla="*/ 62237 h 221805"/>
                <a:gd name="connsiteX9" fmla="*/ 88 w 152863"/>
                <a:gd name="connsiteY9" fmla="*/ 100233 h 221805"/>
                <a:gd name="connsiteX10" fmla="*/ 3115 w 152863"/>
                <a:gd name="connsiteY10" fmla="*/ 102700 h 221805"/>
                <a:gd name="connsiteX11" fmla="*/ 7151 w 152863"/>
                <a:gd name="connsiteY11" fmla="*/ 98259 h 221805"/>
                <a:gd name="connsiteX12" fmla="*/ 32629 w 152863"/>
                <a:gd name="connsiteY12" fmla="*/ 67665 h 221805"/>
                <a:gd name="connsiteX13" fmla="*/ 38935 w 152863"/>
                <a:gd name="connsiteY13" fmla="*/ 75561 h 221805"/>
                <a:gd name="connsiteX14" fmla="*/ 33133 w 152863"/>
                <a:gd name="connsiteY14" fmla="*/ 96779 h 221805"/>
                <a:gd name="connsiteX15" fmla="*/ 21025 w 152863"/>
                <a:gd name="connsiteY15" fmla="*/ 138475 h 221805"/>
                <a:gd name="connsiteX16" fmla="*/ 64917 w 152863"/>
                <a:gd name="connsiteY16" fmla="*/ 173510 h 221805"/>
                <a:gd name="connsiteX17" fmla="*/ 59367 w 152863"/>
                <a:gd name="connsiteY17" fmla="*/ 195962 h 221805"/>
                <a:gd name="connsiteX18" fmla="*/ 53566 w 152863"/>
                <a:gd name="connsiteY18" fmla="*/ 219401 h 221805"/>
                <a:gd name="connsiteX19" fmla="*/ 56593 w 152863"/>
                <a:gd name="connsiteY19" fmla="*/ 221868 h 221805"/>
                <a:gd name="connsiteX20" fmla="*/ 58863 w 152863"/>
                <a:gd name="connsiteY20" fmla="*/ 220881 h 221805"/>
                <a:gd name="connsiteX21" fmla="*/ 61890 w 152863"/>
                <a:gd name="connsiteY21" fmla="*/ 210766 h 221805"/>
                <a:gd name="connsiteX22" fmla="*/ 71475 w 152863"/>
                <a:gd name="connsiteY22" fmla="*/ 174004 h 221805"/>
                <a:gd name="connsiteX23" fmla="*/ 126718 w 152863"/>
                <a:gd name="connsiteY23" fmla="*/ 147604 h 221805"/>
                <a:gd name="connsiteX24" fmla="*/ 145132 w 152863"/>
                <a:gd name="connsiteY24" fmla="*/ 117997 h 221805"/>
                <a:gd name="connsiteX25" fmla="*/ 152952 w 152863"/>
                <a:gd name="connsiteY25" fmla="*/ 79508 h 221805"/>
                <a:gd name="connsiteX26" fmla="*/ 141853 w 152863"/>
                <a:gd name="connsiteY26" fmla="*/ 62237 h 221805"/>
                <a:gd name="connsiteX27" fmla="*/ 129241 w 152863"/>
                <a:gd name="connsiteY27" fmla="*/ 74080 h 221805"/>
                <a:gd name="connsiteX28" fmla="*/ 133024 w 152863"/>
                <a:gd name="connsiteY28" fmla="*/ 80742 h 221805"/>
                <a:gd name="connsiteX29" fmla="*/ 142105 w 152863"/>
                <a:gd name="connsiteY29" fmla="*/ 101713 h 221805"/>
                <a:gd name="connsiteX30" fmla="*/ 120160 w 152863"/>
                <a:gd name="connsiteY30" fmla="*/ 146617 h 221805"/>
                <a:gd name="connsiteX31" fmla="*/ 72737 w 152863"/>
                <a:gd name="connsiteY31" fmla="*/ 168576 h 221805"/>
                <a:gd name="connsiteX32" fmla="*/ 114358 w 152863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63" h="221805">
                  <a:moveTo>
                    <a:pt x="114358" y="6478"/>
                  </a:moveTo>
                  <a:cubicBezTo>
                    <a:pt x="114610" y="5491"/>
                    <a:pt x="115115" y="4010"/>
                    <a:pt x="115115" y="2777"/>
                  </a:cubicBezTo>
                  <a:cubicBezTo>
                    <a:pt x="115115" y="309"/>
                    <a:pt x="113349" y="63"/>
                    <a:pt x="112088" y="63"/>
                  </a:cubicBezTo>
                  <a:cubicBezTo>
                    <a:pt x="109565" y="63"/>
                    <a:pt x="109313" y="556"/>
                    <a:pt x="108304" y="4997"/>
                  </a:cubicBezTo>
                  <a:lnTo>
                    <a:pt x="66430" y="168082"/>
                  </a:lnTo>
                  <a:cubicBezTo>
                    <a:pt x="47259" y="165862"/>
                    <a:pt x="37674" y="156733"/>
                    <a:pt x="37674" y="140449"/>
                  </a:cubicBezTo>
                  <a:cubicBezTo>
                    <a:pt x="37674" y="135515"/>
                    <a:pt x="37674" y="129100"/>
                    <a:pt x="51295" y="94558"/>
                  </a:cubicBezTo>
                  <a:cubicBezTo>
                    <a:pt x="52304" y="91598"/>
                    <a:pt x="54070" y="87403"/>
                    <a:pt x="54070" y="82469"/>
                  </a:cubicBezTo>
                  <a:cubicBezTo>
                    <a:pt x="54070" y="71366"/>
                    <a:pt x="45998" y="62237"/>
                    <a:pt x="33385" y="62237"/>
                  </a:cubicBezTo>
                  <a:cubicBezTo>
                    <a:pt x="9422" y="62237"/>
                    <a:pt x="88" y="98013"/>
                    <a:pt x="88" y="100233"/>
                  </a:cubicBezTo>
                  <a:cubicBezTo>
                    <a:pt x="88" y="102700"/>
                    <a:pt x="2611" y="102700"/>
                    <a:pt x="3115" y="102700"/>
                  </a:cubicBezTo>
                  <a:cubicBezTo>
                    <a:pt x="5638" y="102700"/>
                    <a:pt x="5890" y="102207"/>
                    <a:pt x="7151" y="98259"/>
                  </a:cubicBezTo>
                  <a:cubicBezTo>
                    <a:pt x="13962" y="74820"/>
                    <a:pt x="24052" y="67665"/>
                    <a:pt x="32629" y="67665"/>
                  </a:cubicBezTo>
                  <a:cubicBezTo>
                    <a:pt x="34647" y="67665"/>
                    <a:pt x="38935" y="67665"/>
                    <a:pt x="38935" y="75561"/>
                  </a:cubicBezTo>
                  <a:cubicBezTo>
                    <a:pt x="38935" y="81975"/>
                    <a:pt x="36413" y="88144"/>
                    <a:pt x="33133" y="96779"/>
                  </a:cubicBezTo>
                  <a:cubicBezTo>
                    <a:pt x="21025" y="127866"/>
                    <a:pt x="21025" y="134281"/>
                    <a:pt x="21025" y="138475"/>
                  </a:cubicBezTo>
                  <a:cubicBezTo>
                    <a:pt x="21025" y="161914"/>
                    <a:pt x="40701" y="172030"/>
                    <a:pt x="64917" y="173510"/>
                  </a:cubicBezTo>
                  <a:cubicBezTo>
                    <a:pt x="62899" y="182392"/>
                    <a:pt x="62899" y="182886"/>
                    <a:pt x="59367" y="195962"/>
                  </a:cubicBezTo>
                  <a:cubicBezTo>
                    <a:pt x="58611" y="198676"/>
                    <a:pt x="53566" y="218661"/>
                    <a:pt x="53566" y="219401"/>
                  </a:cubicBezTo>
                  <a:cubicBezTo>
                    <a:pt x="53566" y="219648"/>
                    <a:pt x="53566" y="221868"/>
                    <a:pt x="56593" y="221868"/>
                  </a:cubicBezTo>
                  <a:cubicBezTo>
                    <a:pt x="57097" y="221868"/>
                    <a:pt x="58358" y="221868"/>
                    <a:pt x="58863" y="220881"/>
                  </a:cubicBezTo>
                  <a:cubicBezTo>
                    <a:pt x="59620" y="220388"/>
                    <a:pt x="61133" y="214220"/>
                    <a:pt x="61890" y="210766"/>
                  </a:cubicBezTo>
                  <a:lnTo>
                    <a:pt x="71475" y="174004"/>
                  </a:lnTo>
                  <a:cubicBezTo>
                    <a:pt x="80809" y="174004"/>
                    <a:pt x="103007" y="174004"/>
                    <a:pt x="126718" y="147604"/>
                  </a:cubicBezTo>
                  <a:cubicBezTo>
                    <a:pt x="137060" y="136255"/>
                    <a:pt x="142358" y="125399"/>
                    <a:pt x="145132" y="117997"/>
                  </a:cubicBezTo>
                  <a:cubicBezTo>
                    <a:pt x="147403" y="111829"/>
                    <a:pt x="152952" y="90364"/>
                    <a:pt x="152952" y="79508"/>
                  </a:cubicBezTo>
                  <a:cubicBezTo>
                    <a:pt x="152952" y="65692"/>
                    <a:pt x="146141" y="62237"/>
                    <a:pt x="141853" y="62237"/>
                  </a:cubicBezTo>
                  <a:cubicBezTo>
                    <a:pt x="135547" y="62237"/>
                    <a:pt x="129241" y="68652"/>
                    <a:pt x="129241" y="74080"/>
                  </a:cubicBezTo>
                  <a:cubicBezTo>
                    <a:pt x="129241" y="77288"/>
                    <a:pt x="130754" y="78768"/>
                    <a:pt x="133024" y="80742"/>
                  </a:cubicBezTo>
                  <a:cubicBezTo>
                    <a:pt x="135799" y="83456"/>
                    <a:pt x="142105" y="89871"/>
                    <a:pt x="142105" y="101713"/>
                  </a:cubicBezTo>
                  <a:cubicBezTo>
                    <a:pt x="142105" y="117504"/>
                    <a:pt x="128988" y="137735"/>
                    <a:pt x="120160" y="146617"/>
                  </a:cubicBezTo>
                  <a:cubicBezTo>
                    <a:pt x="97962" y="168576"/>
                    <a:pt x="81818" y="168576"/>
                    <a:pt x="72737" y="168576"/>
                  </a:cubicBezTo>
                  <a:lnTo>
                    <a:pt x="114358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D217FF5-448E-4F2D-BC0E-54E8E47CBFE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572187" y="5885422"/>
              <a:ext cx="29513" cy="73770"/>
            </a:xfrm>
            <a:custGeom>
              <a:avLst/>
              <a:gdLst>
                <a:gd name="connsiteX0" fmla="*/ 29609 w 29513"/>
                <a:gd name="connsiteY0" fmla="*/ 25969 h 73770"/>
                <a:gd name="connsiteX1" fmla="*/ 13465 w 29513"/>
                <a:gd name="connsiteY1" fmla="*/ 63 h 73770"/>
                <a:gd name="connsiteX2" fmla="*/ 95 w 29513"/>
                <a:gd name="connsiteY2" fmla="*/ 13139 h 73770"/>
                <a:gd name="connsiteX3" fmla="*/ 13465 w 29513"/>
                <a:gd name="connsiteY3" fmla="*/ 26216 h 73770"/>
                <a:gd name="connsiteX4" fmla="*/ 22293 w 29513"/>
                <a:gd name="connsiteY4" fmla="*/ 23008 h 73770"/>
                <a:gd name="connsiteX5" fmla="*/ 23555 w 29513"/>
                <a:gd name="connsiteY5" fmla="*/ 22268 h 73770"/>
                <a:gd name="connsiteX6" fmla="*/ 24059 w 29513"/>
                <a:gd name="connsiteY6" fmla="*/ 25969 h 73770"/>
                <a:gd name="connsiteX7" fmla="*/ 6906 w 29513"/>
                <a:gd name="connsiteY7" fmla="*/ 67172 h 73770"/>
                <a:gd name="connsiteX8" fmla="*/ 4131 w 29513"/>
                <a:gd name="connsiteY8" fmla="*/ 71119 h 73770"/>
                <a:gd name="connsiteX9" fmla="*/ 6654 w 29513"/>
                <a:gd name="connsiteY9" fmla="*/ 73833 h 73770"/>
                <a:gd name="connsiteX10" fmla="*/ 29609 w 29513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3" h="73770">
                  <a:moveTo>
                    <a:pt x="29609" y="25969"/>
                  </a:moveTo>
                  <a:cubicBezTo>
                    <a:pt x="29609" y="9685"/>
                    <a:pt x="23302" y="63"/>
                    <a:pt x="13465" y="63"/>
                  </a:cubicBezTo>
                  <a:cubicBezTo>
                    <a:pt x="5140" y="63"/>
                    <a:pt x="95" y="6231"/>
                    <a:pt x="95" y="13139"/>
                  </a:cubicBezTo>
                  <a:cubicBezTo>
                    <a:pt x="95" y="19801"/>
                    <a:pt x="5140" y="26216"/>
                    <a:pt x="13465" y="26216"/>
                  </a:cubicBezTo>
                  <a:cubicBezTo>
                    <a:pt x="16492" y="26216"/>
                    <a:pt x="19771" y="25229"/>
                    <a:pt x="22293" y="23008"/>
                  </a:cubicBezTo>
                  <a:cubicBezTo>
                    <a:pt x="23050" y="22515"/>
                    <a:pt x="23302" y="22268"/>
                    <a:pt x="23555" y="22268"/>
                  </a:cubicBezTo>
                  <a:cubicBezTo>
                    <a:pt x="23807" y="22268"/>
                    <a:pt x="24059" y="22515"/>
                    <a:pt x="24059" y="25969"/>
                  </a:cubicBezTo>
                  <a:cubicBezTo>
                    <a:pt x="24059" y="44227"/>
                    <a:pt x="15230" y="59030"/>
                    <a:pt x="6906" y="67172"/>
                  </a:cubicBezTo>
                  <a:cubicBezTo>
                    <a:pt x="4131" y="69886"/>
                    <a:pt x="4131" y="70379"/>
                    <a:pt x="4131" y="71119"/>
                  </a:cubicBezTo>
                  <a:cubicBezTo>
                    <a:pt x="4131" y="72847"/>
                    <a:pt x="5393" y="73833"/>
                    <a:pt x="6654" y="73833"/>
                  </a:cubicBezTo>
                  <a:cubicBezTo>
                    <a:pt x="9429" y="73833"/>
                    <a:pt x="29609" y="54836"/>
                    <a:pt x="29609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5359CF9-8A78-AAE0-DE87-17D2397D6AF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679505" y="5743062"/>
              <a:ext cx="174809" cy="173940"/>
            </a:xfrm>
            <a:custGeom>
              <a:avLst/>
              <a:gdLst>
                <a:gd name="connsiteX0" fmla="*/ 143378 w 174809"/>
                <a:gd name="connsiteY0" fmla="*/ 25969 h 173940"/>
                <a:gd name="connsiteX1" fmla="*/ 170621 w 174809"/>
                <a:gd name="connsiteY1" fmla="*/ 7711 h 173940"/>
                <a:gd name="connsiteX2" fmla="*/ 174909 w 174809"/>
                <a:gd name="connsiteY2" fmla="*/ 2777 h 173940"/>
                <a:gd name="connsiteX3" fmla="*/ 171630 w 174809"/>
                <a:gd name="connsiteY3" fmla="*/ 63 h 173940"/>
                <a:gd name="connsiteX4" fmla="*/ 145900 w 174809"/>
                <a:gd name="connsiteY4" fmla="*/ 803 h 173940"/>
                <a:gd name="connsiteX5" fmla="*/ 119666 w 174809"/>
                <a:gd name="connsiteY5" fmla="*/ 63 h 173940"/>
                <a:gd name="connsiteX6" fmla="*/ 115126 w 174809"/>
                <a:gd name="connsiteY6" fmla="*/ 4997 h 173940"/>
                <a:gd name="connsiteX7" fmla="*/ 119666 w 174809"/>
                <a:gd name="connsiteY7" fmla="*/ 7711 h 173940"/>
                <a:gd name="connsiteX8" fmla="*/ 136819 w 174809"/>
                <a:gd name="connsiteY8" fmla="*/ 18567 h 173940"/>
                <a:gd name="connsiteX9" fmla="*/ 136063 w 174809"/>
                <a:gd name="connsiteY9" fmla="*/ 23748 h 173940"/>
                <a:gd name="connsiteX10" fmla="*/ 113360 w 174809"/>
                <a:gd name="connsiteY10" fmla="*/ 111829 h 173940"/>
                <a:gd name="connsiteX11" fmla="*/ 50550 w 174809"/>
                <a:gd name="connsiteY11" fmla="*/ 166355 h 173940"/>
                <a:gd name="connsiteX12" fmla="*/ 19775 w 174809"/>
                <a:gd name="connsiteY12" fmla="*/ 134281 h 173940"/>
                <a:gd name="connsiteX13" fmla="*/ 22550 w 174809"/>
                <a:gd name="connsiteY13" fmla="*/ 115037 h 173940"/>
                <a:gd name="connsiteX14" fmla="*/ 47018 w 174809"/>
                <a:gd name="connsiteY14" fmla="*/ 19061 h 173940"/>
                <a:gd name="connsiteX15" fmla="*/ 68207 w 174809"/>
                <a:gd name="connsiteY15" fmla="*/ 7711 h 173940"/>
                <a:gd name="connsiteX16" fmla="*/ 76784 w 174809"/>
                <a:gd name="connsiteY16" fmla="*/ 2777 h 173940"/>
                <a:gd name="connsiteX17" fmla="*/ 73252 w 174809"/>
                <a:gd name="connsiteY17" fmla="*/ 63 h 173940"/>
                <a:gd name="connsiteX18" fmla="*/ 40964 w 174809"/>
                <a:gd name="connsiteY18" fmla="*/ 803 h 173940"/>
                <a:gd name="connsiteX19" fmla="*/ 8424 w 174809"/>
                <a:gd name="connsiteY19" fmla="*/ 63 h 173940"/>
                <a:gd name="connsiteX20" fmla="*/ 3631 w 174809"/>
                <a:gd name="connsiteY20" fmla="*/ 4997 h 173940"/>
                <a:gd name="connsiteX21" fmla="*/ 10694 w 174809"/>
                <a:gd name="connsiteY21" fmla="*/ 7711 h 173940"/>
                <a:gd name="connsiteX22" fmla="*/ 20280 w 174809"/>
                <a:gd name="connsiteY22" fmla="*/ 8205 h 173940"/>
                <a:gd name="connsiteX23" fmla="*/ 27091 w 174809"/>
                <a:gd name="connsiteY23" fmla="*/ 12152 h 173940"/>
                <a:gd name="connsiteX24" fmla="*/ 22802 w 174809"/>
                <a:gd name="connsiteY24" fmla="*/ 29670 h 173940"/>
                <a:gd name="connsiteX25" fmla="*/ 17253 w 174809"/>
                <a:gd name="connsiteY25" fmla="*/ 51382 h 173940"/>
                <a:gd name="connsiteX26" fmla="*/ 1865 w 174809"/>
                <a:gd name="connsiteY26" fmla="*/ 112323 h 173940"/>
                <a:gd name="connsiteX27" fmla="*/ 100 w 174809"/>
                <a:gd name="connsiteY27" fmla="*/ 126633 h 173940"/>
                <a:gd name="connsiteX28" fmla="*/ 49541 w 174809"/>
                <a:gd name="connsiteY28" fmla="*/ 174004 h 173940"/>
                <a:gd name="connsiteX29" fmla="*/ 120928 w 174809"/>
                <a:gd name="connsiteY29" fmla="*/ 113556 h 173940"/>
                <a:gd name="connsiteX30" fmla="*/ 143378 w 174809"/>
                <a:gd name="connsiteY30" fmla="*/ 2596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4809" h="173940">
                  <a:moveTo>
                    <a:pt x="143378" y="25969"/>
                  </a:moveTo>
                  <a:cubicBezTo>
                    <a:pt x="145900" y="15853"/>
                    <a:pt x="150441" y="8451"/>
                    <a:pt x="170621" y="7711"/>
                  </a:cubicBezTo>
                  <a:cubicBezTo>
                    <a:pt x="171882" y="7711"/>
                    <a:pt x="174909" y="7465"/>
                    <a:pt x="174909" y="2777"/>
                  </a:cubicBezTo>
                  <a:cubicBezTo>
                    <a:pt x="174909" y="2530"/>
                    <a:pt x="174909" y="63"/>
                    <a:pt x="171630" y="63"/>
                  </a:cubicBezTo>
                  <a:cubicBezTo>
                    <a:pt x="163306" y="63"/>
                    <a:pt x="154477" y="803"/>
                    <a:pt x="145900" y="803"/>
                  </a:cubicBezTo>
                  <a:cubicBezTo>
                    <a:pt x="137324" y="803"/>
                    <a:pt x="127991" y="63"/>
                    <a:pt x="119666" y="63"/>
                  </a:cubicBezTo>
                  <a:cubicBezTo>
                    <a:pt x="118153" y="63"/>
                    <a:pt x="115126" y="63"/>
                    <a:pt x="115126" y="4997"/>
                  </a:cubicBezTo>
                  <a:cubicBezTo>
                    <a:pt x="115126" y="7711"/>
                    <a:pt x="117648" y="7711"/>
                    <a:pt x="119666" y="7711"/>
                  </a:cubicBezTo>
                  <a:cubicBezTo>
                    <a:pt x="134045" y="7958"/>
                    <a:pt x="136819" y="13139"/>
                    <a:pt x="136819" y="18567"/>
                  </a:cubicBezTo>
                  <a:cubicBezTo>
                    <a:pt x="136819" y="19307"/>
                    <a:pt x="136315" y="23008"/>
                    <a:pt x="136063" y="23748"/>
                  </a:cubicBezTo>
                  <a:lnTo>
                    <a:pt x="113360" y="111829"/>
                  </a:lnTo>
                  <a:cubicBezTo>
                    <a:pt x="104784" y="144890"/>
                    <a:pt x="75775" y="166355"/>
                    <a:pt x="50550" y="166355"/>
                  </a:cubicBezTo>
                  <a:cubicBezTo>
                    <a:pt x="33397" y="166355"/>
                    <a:pt x="19775" y="155499"/>
                    <a:pt x="19775" y="134281"/>
                  </a:cubicBezTo>
                  <a:cubicBezTo>
                    <a:pt x="19775" y="133788"/>
                    <a:pt x="19775" y="125892"/>
                    <a:pt x="22550" y="115037"/>
                  </a:cubicBezTo>
                  <a:lnTo>
                    <a:pt x="47018" y="19061"/>
                  </a:lnTo>
                  <a:cubicBezTo>
                    <a:pt x="49289" y="10178"/>
                    <a:pt x="49793" y="7711"/>
                    <a:pt x="68207" y="7711"/>
                  </a:cubicBezTo>
                  <a:cubicBezTo>
                    <a:pt x="74766" y="7711"/>
                    <a:pt x="76784" y="7711"/>
                    <a:pt x="76784" y="2777"/>
                  </a:cubicBezTo>
                  <a:cubicBezTo>
                    <a:pt x="76784" y="63"/>
                    <a:pt x="74009" y="63"/>
                    <a:pt x="73252" y="63"/>
                  </a:cubicBezTo>
                  <a:cubicBezTo>
                    <a:pt x="66189" y="63"/>
                    <a:pt x="48027" y="803"/>
                    <a:pt x="40964" y="803"/>
                  </a:cubicBezTo>
                  <a:cubicBezTo>
                    <a:pt x="33649" y="803"/>
                    <a:pt x="15739" y="63"/>
                    <a:pt x="8424" y="63"/>
                  </a:cubicBezTo>
                  <a:cubicBezTo>
                    <a:pt x="6406" y="63"/>
                    <a:pt x="3631" y="63"/>
                    <a:pt x="3631" y="4997"/>
                  </a:cubicBezTo>
                  <a:cubicBezTo>
                    <a:pt x="3631" y="7711"/>
                    <a:pt x="5902" y="7711"/>
                    <a:pt x="10694" y="7711"/>
                  </a:cubicBezTo>
                  <a:cubicBezTo>
                    <a:pt x="11199" y="7711"/>
                    <a:pt x="15992" y="7711"/>
                    <a:pt x="20280" y="8205"/>
                  </a:cubicBezTo>
                  <a:cubicBezTo>
                    <a:pt x="24820" y="8698"/>
                    <a:pt x="27091" y="8945"/>
                    <a:pt x="27091" y="12152"/>
                  </a:cubicBezTo>
                  <a:cubicBezTo>
                    <a:pt x="27091" y="13633"/>
                    <a:pt x="24316" y="23995"/>
                    <a:pt x="22802" y="29670"/>
                  </a:cubicBezTo>
                  <a:lnTo>
                    <a:pt x="17253" y="51382"/>
                  </a:lnTo>
                  <a:cubicBezTo>
                    <a:pt x="14983" y="61004"/>
                    <a:pt x="2875" y="107635"/>
                    <a:pt x="1865" y="112323"/>
                  </a:cubicBezTo>
                  <a:cubicBezTo>
                    <a:pt x="100" y="119231"/>
                    <a:pt x="100" y="122932"/>
                    <a:pt x="100" y="126633"/>
                  </a:cubicBezTo>
                  <a:cubicBezTo>
                    <a:pt x="100" y="156733"/>
                    <a:pt x="23055" y="174004"/>
                    <a:pt x="49541" y="174004"/>
                  </a:cubicBezTo>
                  <a:cubicBezTo>
                    <a:pt x="81324" y="174004"/>
                    <a:pt x="112603" y="146124"/>
                    <a:pt x="120928" y="113556"/>
                  </a:cubicBezTo>
                  <a:lnTo>
                    <a:pt x="143378" y="2596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6C5630-098B-DF8F-A30C-781CCE70A35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874697" y="5740348"/>
              <a:ext cx="132179" cy="221805"/>
            </a:xfrm>
            <a:custGeom>
              <a:avLst/>
              <a:gdLst>
                <a:gd name="connsiteX0" fmla="*/ 97981 w 132179"/>
                <a:gd name="connsiteY0" fmla="*/ 5984 h 221805"/>
                <a:gd name="connsiteX1" fmla="*/ 98738 w 132179"/>
                <a:gd name="connsiteY1" fmla="*/ 2530 h 221805"/>
                <a:gd name="connsiteX2" fmla="*/ 95711 w 132179"/>
                <a:gd name="connsiteY2" fmla="*/ 63 h 221805"/>
                <a:gd name="connsiteX3" fmla="*/ 91927 w 132179"/>
                <a:gd name="connsiteY3" fmla="*/ 4997 h 221805"/>
                <a:gd name="connsiteX4" fmla="*/ 77296 w 132179"/>
                <a:gd name="connsiteY4" fmla="*/ 61991 h 221805"/>
                <a:gd name="connsiteX5" fmla="*/ 108 w 132179"/>
                <a:gd name="connsiteY5" fmla="*/ 129593 h 221805"/>
                <a:gd name="connsiteX6" fmla="*/ 48540 w 132179"/>
                <a:gd name="connsiteY6" fmla="*/ 174250 h 221805"/>
                <a:gd name="connsiteX7" fmla="*/ 42738 w 132179"/>
                <a:gd name="connsiteY7" fmla="*/ 197443 h 221805"/>
                <a:gd name="connsiteX8" fmla="*/ 37188 w 132179"/>
                <a:gd name="connsiteY8" fmla="*/ 219154 h 221805"/>
                <a:gd name="connsiteX9" fmla="*/ 40215 w 132179"/>
                <a:gd name="connsiteY9" fmla="*/ 221868 h 221805"/>
                <a:gd name="connsiteX10" fmla="*/ 42738 w 132179"/>
                <a:gd name="connsiteY10" fmla="*/ 220881 h 221805"/>
                <a:gd name="connsiteX11" fmla="*/ 45513 w 132179"/>
                <a:gd name="connsiteY11" fmla="*/ 211012 h 221805"/>
                <a:gd name="connsiteX12" fmla="*/ 55098 w 132179"/>
                <a:gd name="connsiteY12" fmla="*/ 174250 h 221805"/>
                <a:gd name="connsiteX13" fmla="*/ 132287 w 132179"/>
                <a:gd name="connsiteY13" fmla="*/ 106648 h 221805"/>
                <a:gd name="connsiteX14" fmla="*/ 83855 w 132179"/>
                <a:gd name="connsiteY14" fmla="*/ 61991 h 221805"/>
                <a:gd name="connsiteX15" fmla="*/ 97981 w 132179"/>
                <a:gd name="connsiteY15" fmla="*/ 5984 h 221805"/>
                <a:gd name="connsiteX16" fmla="*/ 49801 w 132179"/>
                <a:gd name="connsiteY16" fmla="*/ 168823 h 221805"/>
                <a:gd name="connsiteX17" fmla="*/ 16504 w 132179"/>
                <a:gd name="connsiteY17" fmla="*/ 134774 h 221805"/>
                <a:gd name="connsiteX18" fmla="*/ 75783 w 132179"/>
                <a:gd name="connsiteY18" fmla="*/ 67419 h 221805"/>
                <a:gd name="connsiteX19" fmla="*/ 49801 w 132179"/>
                <a:gd name="connsiteY19" fmla="*/ 168823 h 221805"/>
                <a:gd name="connsiteX20" fmla="*/ 82341 w 132179"/>
                <a:gd name="connsiteY20" fmla="*/ 67419 h 221805"/>
                <a:gd name="connsiteX21" fmla="*/ 115891 w 132179"/>
                <a:gd name="connsiteY21" fmla="*/ 101467 h 221805"/>
                <a:gd name="connsiteX22" fmla="*/ 56359 w 132179"/>
                <a:gd name="connsiteY22" fmla="*/ 168823 h 221805"/>
                <a:gd name="connsiteX23" fmla="*/ 82341 w 132179"/>
                <a:gd name="connsiteY23" fmla="*/ 6741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179" h="221805">
                  <a:moveTo>
                    <a:pt x="97981" y="5984"/>
                  </a:moveTo>
                  <a:cubicBezTo>
                    <a:pt x="97981" y="5491"/>
                    <a:pt x="98738" y="2777"/>
                    <a:pt x="98738" y="2530"/>
                  </a:cubicBezTo>
                  <a:cubicBezTo>
                    <a:pt x="98738" y="2283"/>
                    <a:pt x="98738" y="63"/>
                    <a:pt x="95711" y="63"/>
                  </a:cubicBezTo>
                  <a:cubicBezTo>
                    <a:pt x="93188" y="63"/>
                    <a:pt x="92936" y="803"/>
                    <a:pt x="91927" y="4997"/>
                  </a:cubicBezTo>
                  <a:lnTo>
                    <a:pt x="77296" y="61991"/>
                  </a:lnTo>
                  <a:cubicBezTo>
                    <a:pt x="37188" y="63224"/>
                    <a:pt x="108" y="96039"/>
                    <a:pt x="108" y="129593"/>
                  </a:cubicBezTo>
                  <a:cubicBezTo>
                    <a:pt x="108" y="153032"/>
                    <a:pt x="17765" y="172523"/>
                    <a:pt x="48540" y="174250"/>
                  </a:cubicBezTo>
                  <a:cubicBezTo>
                    <a:pt x="46522" y="181899"/>
                    <a:pt x="44756" y="189794"/>
                    <a:pt x="42738" y="197443"/>
                  </a:cubicBezTo>
                  <a:cubicBezTo>
                    <a:pt x="39711" y="209039"/>
                    <a:pt x="37188" y="218414"/>
                    <a:pt x="37188" y="219154"/>
                  </a:cubicBezTo>
                  <a:cubicBezTo>
                    <a:pt x="37188" y="221622"/>
                    <a:pt x="38954" y="221868"/>
                    <a:pt x="40215" y="221868"/>
                  </a:cubicBezTo>
                  <a:cubicBezTo>
                    <a:pt x="41477" y="221868"/>
                    <a:pt x="41981" y="221622"/>
                    <a:pt x="42738" y="220881"/>
                  </a:cubicBezTo>
                  <a:cubicBezTo>
                    <a:pt x="43242" y="220388"/>
                    <a:pt x="44756" y="214467"/>
                    <a:pt x="45513" y="211012"/>
                  </a:cubicBezTo>
                  <a:lnTo>
                    <a:pt x="55098" y="174250"/>
                  </a:lnTo>
                  <a:cubicBezTo>
                    <a:pt x="95711" y="173017"/>
                    <a:pt x="132287" y="139709"/>
                    <a:pt x="132287" y="106648"/>
                  </a:cubicBezTo>
                  <a:cubicBezTo>
                    <a:pt x="132287" y="87157"/>
                    <a:pt x="118918" y="64458"/>
                    <a:pt x="83855" y="61991"/>
                  </a:cubicBezTo>
                  <a:lnTo>
                    <a:pt x="97981" y="5984"/>
                  </a:lnTo>
                  <a:close/>
                  <a:moveTo>
                    <a:pt x="49801" y="168823"/>
                  </a:moveTo>
                  <a:cubicBezTo>
                    <a:pt x="34666" y="168082"/>
                    <a:pt x="16504" y="159447"/>
                    <a:pt x="16504" y="134774"/>
                  </a:cubicBezTo>
                  <a:cubicBezTo>
                    <a:pt x="16504" y="105168"/>
                    <a:pt x="38197" y="70626"/>
                    <a:pt x="75783" y="67419"/>
                  </a:cubicBezTo>
                  <a:lnTo>
                    <a:pt x="49801" y="168823"/>
                  </a:lnTo>
                  <a:close/>
                  <a:moveTo>
                    <a:pt x="82341" y="67419"/>
                  </a:moveTo>
                  <a:cubicBezTo>
                    <a:pt x="101512" y="68406"/>
                    <a:pt x="115891" y="79755"/>
                    <a:pt x="115891" y="101467"/>
                  </a:cubicBezTo>
                  <a:cubicBezTo>
                    <a:pt x="115891" y="130580"/>
                    <a:pt x="94197" y="165862"/>
                    <a:pt x="56359" y="168823"/>
                  </a:cubicBezTo>
                  <a:lnTo>
                    <a:pt x="82341" y="67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D5E5C62-FB1A-1835-EB74-2240E53577C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026510" y="5726531"/>
              <a:ext cx="56251" cy="246724"/>
            </a:xfrm>
            <a:custGeom>
              <a:avLst/>
              <a:gdLst>
                <a:gd name="connsiteX0" fmla="*/ 55104 w 56251"/>
                <a:gd name="connsiteY0" fmla="*/ 127619 h 246724"/>
                <a:gd name="connsiteX1" fmla="*/ 56365 w 56251"/>
                <a:gd name="connsiteY1" fmla="*/ 123425 h 246724"/>
                <a:gd name="connsiteX2" fmla="*/ 55104 w 56251"/>
                <a:gd name="connsiteY2" fmla="*/ 119231 h 246724"/>
                <a:gd name="connsiteX3" fmla="*/ 10960 w 56251"/>
                <a:gd name="connsiteY3" fmla="*/ 5737 h 246724"/>
                <a:gd name="connsiteX4" fmla="*/ 5159 w 56251"/>
                <a:gd name="connsiteY4" fmla="*/ 63 h 246724"/>
                <a:gd name="connsiteX5" fmla="*/ 114 w 56251"/>
                <a:gd name="connsiteY5" fmla="*/ 4997 h 246724"/>
                <a:gd name="connsiteX6" fmla="*/ 1375 w 56251"/>
                <a:gd name="connsiteY6" fmla="*/ 8945 h 246724"/>
                <a:gd name="connsiteX7" fmla="*/ 46023 w 56251"/>
                <a:gd name="connsiteY7" fmla="*/ 123425 h 246724"/>
                <a:gd name="connsiteX8" fmla="*/ 1375 w 56251"/>
                <a:gd name="connsiteY8" fmla="*/ 237412 h 246724"/>
                <a:gd name="connsiteX9" fmla="*/ 114 w 56251"/>
                <a:gd name="connsiteY9" fmla="*/ 241853 h 246724"/>
                <a:gd name="connsiteX10" fmla="*/ 5159 w 56251"/>
                <a:gd name="connsiteY10" fmla="*/ 246788 h 246724"/>
                <a:gd name="connsiteX11" fmla="*/ 10456 w 56251"/>
                <a:gd name="connsiteY11" fmla="*/ 241853 h 246724"/>
                <a:gd name="connsiteX12" fmla="*/ 55104 w 56251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51" h="246724">
                  <a:moveTo>
                    <a:pt x="55104" y="127619"/>
                  </a:moveTo>
                  <a:cubicBezTo>
                    <a:pt x="56365" y="124659"/>
                    <a:pt x="56365" y="124165"/>
                    <a:pt x="56365" y="123425"/>
                  </a:cubicBezTo>
                  <a:cubicBezTo>
                    <a:pt x="56365" y="122685"/>
                    <a:pt x="56365" y="122192"/>
                    <a:pt x="55104" y="119231"/>
                  </a:cubicBezTo>
                  <a:lnTo>
                    <a:pt x="10960" y="5737"/>
                  </a:lnTo>
                  <a:cubicBezTo>
                    <a:pt x="9447" y="1543"/>
                    <a:pt x="7933" y="63"/>
                    <a:pt x="5159" y="63"/>
                  </a:cubicBezTo>
                  <a:cubicBezTo>
                    <a:pt x="2384" y="63"/>
                    <a:pt x="114" y="2283"/>
                    <a:pt x="114" y="4997"/>
                  </a:cubicBezTo>
                  <a:cubicBezTo>
                    <a:pt x="114" y="5737"/>
                    <a:pt x="114" y="6231"/>
                    <a:pt x="1375" y="8945"/>
                  </a:cubicBezTo>
                  <a:lnTo>
                    <a:pt x="46023" y="123425"/>
                  </a:lnTo>
                  <a:lnTo>
                    <a:pt x="1375" y="237412"/>
                  </a:lnTo>
                  <a:cubicBezTo>
                    <a:pt x="114" y="240126"/>
                    <a:pt x="114" y="240619"/>
                    <a:pt x="114" y="241853"/>
                  </a:cubicBezTo>
                  <a:cubicBezTo>
                    <a:pt x="114" y="244567"/>
                    <a:pt x="2384" y="246788"/>
                    <a:pt x="5159" y="246788"/>
                  </a:cubicBezTo>
                  <a:cubicBezTo>
                    <a:pt x="8438" y="246788"/>
                    <a:pt x="9447" y="244320"/>
                    <a:pt x="10456" y="241853"/>
                  </a:cubicBezTo>
                  <a:lnTo>
                    <a:pt x="55104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31167F3-5ACC-3C18-5067-BC22DAA7B2C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94927" y="5821027"/>
              <a:ext cx="167746" cy="57733"/>
            </a:xfrm>
            <a:custGeom>
              <a:avLst/>
              <a:gdLst>
                <a:gd name="connsiteX0" fmla="*/ 159290 w 167746"/>
                <a:gd name="connsiteY0" fmla="*/ 9932 h 57733"/>
                <a:gd name="connsiteX1" fmla="*/ 167867 w 167746"/>
                <a:gd name="connsiteY1" fmla="*/ 4997 h 57733"/>
                <a:gd name="connsiteX2" fmla="*/ 159542 w 167746"/>
                <a:gd name="connsiteY2" fmla="*/ 63 h 57733"/>
                <a:gd name="connsiteX3" fmla="*/ 8444 w 167746"/>
                <a:gd name="connsiteY3" fmla="*/ 63 h 57733"/>
                <a:gd name="connsiteX4" fmla="*/ 120 w 167746"/>
                <a:gd name="connsiteY4" fmla="*/ 4997 h 57733"/>
                <a:gd name="connsiteX5" fmla="*/ 8697 w 167746"/>
                <a:gd name="connsiteY5" fmla="*/ 9932 h 57733"/>
                <a:gd name="connsiteX6" fmla="*/ 159290 w 167746"/>
                <a:gd name="connsiteY6" fmla="*/ 9932 h 57733"/>
                <a:gd name="connsiteX7" fmla="*/ 159542 w 167746"/>
                <a:gd name="connsiteY7" fmla="*/ 57796 h 57733"/>
                <a:gd name="connsiteX8" fmla="*/ 167867 w 167746"/>
                <a:gd name="connsiteY8" fmla="*/ 52862 h 57733"/>
                <a:gd name="connsiteX9" fmla="*/ 159290 w 167746"/>
                <a:gd name="connsiteY9" fmla="*/ 47927 h 57733"/>
                <a:gd name="connsiteX10" fmla="*/ 8697 w 167746"/>
                <a:gd name="connsiteY10" fmla="*/ 47927 h 57733"/>
                <a:gd name="connsiteX11" fmla="*/ 120 w 167746"/>
                <a:gd name="connsiteY11" fmla="*/ 52862 h 57733"/>
                <a:gd name="connsiteX12" fmla="*/ 8444 w 167746"/>
                <a:gd name="connsiteY12" fmla="*/ 57796 h 57733"/>
                <a:gd name="connsiteX13" fmla="*/ 159542 w 167746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46" h="57733">
                  <a:moveTo>
                    <a:pt x="159290" y="9932"/>
                  </a:moveTo>
                  <a:cubicBezTo>
                    <a:pt x="163074" y="9932"/>
                    <a:pt x="167867" y="9932"/>
                    <a:pt x="167867" y="4997"/>
                  </a:cubicBezTo>
                  <a:cubicBezTo>
                    <a:pt x="167867" y="63"/>
                    <a:pt x="163074" y="63"/>
                    <a:pt x="159542" y="63"/>
                  </a:cubicBezTo>
                  <a:lnTo>
                    <a:pt x="8444" y="63"/>
                  </a:lnTo>
                  <a:cubicBezTo>
                    <a:pt x="4913" y="63"/>
                    <a:pt x="120" y="63"/>
                    <a:pt x="120" y="4997"/>
                  </a:cubicBezTo>
                  <a:cubicBezTo>
                    <a:pt x="120" y="9932"/>
                    <a:pt x="4913" y="9932"/>
                    <a:pt x="8697" y="9932"/>
                  </a:cubicBezTo>
                  <a:lnTo>
                    <a:pt x="159290" y="9932"/>
                  </a:lnTo>
                  <a:close/>
                  <a:moveTo>
                    <a:pt x="159542" y="57796"/>
                  </a:moveTo>
                  <a:cubicBezTo>
                    <a:pt x="163074" y="57796"/>
                    <a:pt x="167867" y="57796"/>
                    <a:pt x="167867" y="52862"/>
                  </a:cubicBezTo>
                  <a:cubicBezTo>
                    <a:pt x="167867" y="47927"/>
                    <a:pt x="163074" y="47927"/>
                    <a:pt x="159290" y="47927"/>
                  </a:cubicBezTo>
                  <a:lnTo>
                    <a:pt x="8697" y="47927"/>
                  </a:lnTo>
                  <a:cubicBezTo>
                    <a:pt x="4913" y="47927"/>
                    <a:pt x="120" y="47927"/>
                    <a:pt x="120" y="52862"/>
                  </a:cubicBezTo>
                  <a:cubicBezTo>
                    <a:pt x="120" y="57796"/>
                    <a:pt x="4913" y="57796"/>
                    <a:pt x="8444" y="57796"/>
                  </a:cubicBezTo>
                  <a:lnTo>
                    <a:pt x="159542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64B1581-46DC-A354-09BB-64FA52A9575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474812" y="5726531"/>
              <a:ext cx="56251" cy="246724"/>
            </a:xfrm>
            <a:custGeom>
              <a:avLst/>
              <a:gdLst>
                <a:gd name="connsiteX0" fmla="*/ 55121 w 56251"/>
                <a:gd name="connsiteY0" fmla="*/ 9438 h 246724"/>
                <a:gd name="connsiteX1" fmla="*/ 56383 w 56251"/>
                <a:gd name="connsiteY1" fmla="*/ 4997 h 246724"/>
                <a:gd name="connsiteX2" fmla="*/ 51338 w 56251"/>
                <a:gd name="connsiteY2" fmla="*/ 63 h 246724"/>
                <a:gd name="connsiteX3" fmla="*/ 45536 w 56251"/>
                <a:gd name="connsiteY3" fmla="*/ 5737 h 246724"/>
                <a:gd name="connsiteX4" fmla="*/ 1392 w 56251"/>
                <a:gd name="connsiteY4" fmla="*/ 118984 h 246724"/>
                <a:gd name="connsiteX5" fmla="*/ 131 w 56251"/>
                <a:gd name="connsiteY5" fmla="*/ 123425 h 246724"/>
                <a:gd name="connsiteX6" fmla="*/ 1392 w 56251"/>
                <a:gd name="connsiteY6" fmla="*/ 127619 h 246724"/>
                <a:gd name="connsiteX7" fmla="*/ 45536 w 56251"/>
                <a:gd name="connsiteY7" fmla="*/ 240866 h 246724"/>
                <a:gd name="connsiteX8" fmla="*/ 51338 w 56251"/>
                <a:gd name="connsiteY8" fmla="*/ 246788 h 246724"/>
                <a:gd name="connsiteX9" fmla="*/ 56383 w 56251"/>
                <a:gd name="connsiteY9" fmla="*/ 241853 h 246724"/>
                <a:gd name="connsiteX10" fmla="*/ 55121 w 56251"/>
                <a:gd name="connsiteY10" fmla="*/ 237905 h 246724"/>
                <a:gd name="connsiteX11" fmla="*/ 10473 w 56251"/>
                <a:gd name="connsiteY11" fmla="*/ 123425 h 246724"/>
                <a:gd name="connsiteX12" fmla="*/ 55121 w 56251"/>
                <a:gd name="connsiteY12" fmla="*/ 943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51" h="246724">
                  <a:moveTo>
                    <a:pt x="55121" y="9438"/>
                  </a:moveTo>
                  <a:cubicBezTo>
                    <a:pt x="56383" y="6724"/>
                    <a:pt x="56383" y="6231"/>
                    <a:pt x="56383" y="4997"/>
                  </a:cubicBezTo>
                  <a:cubicBezTo>
                    <a:pt x="56383" y="2283"/>
                    <a:pt x="54112" y="63"/>
                    <a:pt x="51338" y="63"/>
                  </a:cubicBezTo>
                  <a:cubicBezTo>
                    <a:pt x="49067" y="63"/>
                    <a:pt x="47302" y="1296"/>
                    <a:pt x="45536" y="5737"/>
                  </a:cubicBezTo>
                  <a:lnTo>
                    <a:pt x="1392" y="118984"/>
                  </a:lnTo>
                  <a:cubicBezTo>
                    <a:pt x="887" y="120464"/>
                    <a:pt x="131" y="121945"/>
                    <a:pt x="131" y="123425"/>
                  </a:cubicBezTo>
                  <a:cubicBezTo>
                    <a:pt x="131" y="124165"/>
                    <a:pt x="131" y="124659"/>
                    <a:pt x="1392" y="127619"/>
                  </a:cubicBezTo>
                  <a:lnTo>
                    <a:pt x="45536" y="240866"/>
                  </a:lnTo>
                  <a:cubicBezTo>
                    <a:pt x="46545" y="243580"/>
                    <a:pt x="47806" y="246788"/>
                    <a:pt x="51338" y="246788"/>
                  </a:cubicBezTo>
                  <a:cubicBezTo>
                    <a:pt x="54112" y="246788"/>
                    <a:pt x="56383" y="244567"/>
                    <a:pt x="56383" y="241853"/>
                  </a:cubicBezTo>
                  <a:cubicBezTo>
                    <a:pt x="56383" y="241113"/>
                    <a:pt x="56383" y="240619"/>
                    <a:pt x="55121" y="237905"/>
                  </a:cubicBezTo>
                  <a:lnTo>
                    <a:pt x="10473" y="123425"/>
                  </a:lnTo>
                  <a:lnTo>
                    <a:pt x="55121" y="94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071E26-E8CB-1358-BA5E-4FF7FD2C5AF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552477" y="5740348"/>
              <a:ext cx="152863" cy="221805"/>
            </a:xfrm>
            <a:custGeom>
              <a:avLst/>
              <a:gdLst>
                <a:gd name="connsiteX0" fmla="*/ 114404 w 152863"/>
                <a:gd name="connsiteY0" fmla="*/ 6478 h 221805"/>
                <a:gd name="connsiteX1" fmla="*/ 115161 w 152863"/>
                <a:gd name="connsiteY1" fmla="*/ 2777 h 221805"/>
                <a:gd name="connsiteX2" fmla="*/ 112134 w 152863"/>
                <a:gd name="connsiteY2" fmla="*/ 63 h 221805"/>
                <a:gd name="connsiteX3" fmla="*/ 108350 w 152863"/>
                <a:gd name="connsiteY3" fmla="*/ 4997 h 221805"/>
                <a:gd name="connsiteX4" fmla="*/ 66476 w 152863"/>
                <a:gd name="connsiteY4" fmla="*/ 168082 h 221805"/>
                <a:gd name="connsiteX5" fmla="*/ 37720 w 152863"/>
                <a:gd name="connsiteY5" fmla="*/ 140449 h 221805"/>
                <a:gd name="connsiteX6" fmla="*/ 51341 w 152863"/>
                <a:gd name="connsiteY6" fmla="*/ 94558 h 221805"/>
                <a:gd name="connsiteX7" fmla="*/ 54116 w 152863"/>
                <a:gd name="connsiteY7" fmla="*/ 82469 h 221805"/>
                <a:gd name="connsiteX8" fmla="*/ 33432 w 152863"/>
                <a:gd name="connsiteY8" fmla="*/ 62237 h 221805"/>
                <a:gd name="connsiteX9" fmla="*/ 135 w 152863"/>
                <a:gd name="connsiteY9" fmla="*/ 100233 h 221805"/>
                <a:gd name="connsiteX10" fmla="*/ 3162 w 152863"/>
                <a:gd name="connsiteY10" fmla="*/ 102700 h 221805"/>
                <a:gd name="connsiteX11" fmla="*/ 7198 w 152863"/>
                <a:gd name="connsiteY11" fmla="*/ 98259 h 221805"/>
                <a:gd name="connsiteX12" fmla="*/ 32675 w 152863"/>
                <a:gd name="connsiteY12" fmla="*/ 67665 h 221805"/>
                <a:gd name="connsiteX13" fmla="*/ 38981 w 152863"/>
                <a:gd name="connsiteY13" fmla="*/ 75561 h 221805"/>
                <a:gd name="connsiteX14" fmla="*/ 33179 w 152863"/>
                <a:gd name="connsiteY14" fmla="*/ 96779 h 221805"/>
                <a:gd name="connsiteX15" fmla="*/ 21071 w 152863"/>
                <a:gd name="connsiteY15" fmla="*/ 138475 h 221805"/>
                <a:gd name="connsiteX16" fmla="*/ 64963 w 152863"/>
                <a:gd name="connsiteY16" fmla="*/ 173510 h 221805"/>
                <a:gd name="connsiteX17" fmla="*/ 59413 w 152863"/>
                <a:gd name="connsiteY17" fmla="*/ 195962 h 221805"/>
                <a:gd name="connsiteX18" fmla="*/ 53612 w 152863"/>
                <a:gd name="connsiteY18" fmla="*/ 219401 h 221805"/>
                <a:gd name="connsiteX19" fmla="*/ 56639 w 152863"/>
                <a:gd name="connsiteY19" fmla="*/ 221868 h 221805"/>
                <a:gd name="connsiteX20" fmla="*/ 58909 w 152863"/>
                <a:gd name="connsiteY20" fmla="*/ 220881 h 221805"/>
                <a:gd name="connsiteX21" fmla="*/ 61936 w 152863"/>
                <a:gd name="connsiteY21" fmla="*/ 210766 h 221805"/>
                <a:gd name="connsiteX22" fmla="*/ 71521 w 152863"/>
                <a:gd name="connsiteY22" fmla="*/ 174004 h 221805"/>
                <a:gd name="connsiteX23" fmla="*/ 126764 w 152863"/>
                <a:gd name="connsiteY23" fmla="*/ 147604 h 221805"/>
                <a:gd name="connsiteX24" fmla="*/ 145179 w 152863"/>
                <a:gd name="connsiteY24" fmla="*/ 117997 h 221805"/>
                <a:gd name="connsiteX25" fmla="*/ 152998 w 152863"/>
                <a:gd name="connsiteY25" fmla="*/ 79508 h 221805"/>
                <a:gd name="connsiteX26" fmla="*/ 141899 w 152863"/>
                <a:gd name="connsiteY26" fmla="*/ 62237 h 221805"/>
                <a:gd name="connsiteX27" fmla="*/ 129287 w 152863"/>
                <a:gd name="connsiteY27" fmla="*/ 74080 h 221805"/>
                <a:gd name="connsiteX28" fmla="*/ 133070 w 152863"/>
                <a:gd name="connsiteY28" fmla="*/ 80742 h 221805"/>
                <a:gd name="connsiteX29" fmla="*/ 142152 w 152863"/>
                <a:gd name="connsiteY29" fmla="*/ 101713 h 221805"/>
                <a:gd name="connsiteX30" fmla="*/ 120206 w 152863"/>
                <a:gd name="connsiteY30" fmla="*/ 146617 h 221805"/>
                <a:gd name="connsiteX31" fmla="*/ 72783 w 152863"/>
                <a:gd name="connsiteY31" fmla="*/ 168576 h 221805"/>
                <a:gd name="connsiteX32" fmla="*/ 114404 w 152863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63" h="221805">
                  <a:moveTo>
                    <a:pt x="114404" y="6478"/>
                  </a:moveTo>
                  <a:cubicBezTo>
                    <a:pt x="114656" y="5491"/>
                    <a:pt x="115161" y="4010"/>
                    <a:pt x="115161" y="2777"/>
                  </a:cubicBezTo>
                  <a:cubicBezTo>
                    <a:pt x="115161" y="309"/>
                    <a:pt x="113395" y="63"/>
                    <a:pt x="112134" y="63"/>
                  </a:cubicBezTo>
                  <a:cubicBezTo>
                    <a:pt x="109611" y="63"/>
                    <a:pt x="109359" y="556"/>
                    <a:pt x="108350" y="4997"/>
                  </a:cubicBezTo>
                  <a:lnTo>
                    <a:pt x="66476" y="168082"/>
                  </a:lnTo>
                  <a:cubicBezTo>
                    <a:pt x="47305" y="165862"/>
                    <a:pt x="37720" y="156733"/>
                    <a:pt x="37720" y="140449"/>
                  </a:cubicBezTo>
                  <a:cubicBezTo>
                    <a:pt x="37720" y="135515"/>
                    <a:pt x="37720" y="129100"/>
                    <a:pt x="51341" y="94558"/>
                  </a:cubicBezTo>
                  <a:cubicBezTo>
                    <a:pt x="52350" y="91598"/>
                    <a:pt x="54116" y="87403"/>
                    <a:pt x="54116" y="82469"/>
                  </a:cubicBezTo>
                  <a:cubicBezTo>
                    <a:pt x="54116" y="71366"/>
                    <a:pt x="46044" y="62237"/>
                    <a:pt x="33432" y="62237"/>
                  </a:cubicBezTo>
                  <a:cubicBezTo>
                    <a:pt x="9468" y="62237"/>
                    <a:pt x="135" y="98013"/>
                    <a:pt x="135" y="100233"/>
                  </a:cubicBezTo>
                  <a:cubicBezTo>
                    <a:pt x="135" y="102700"/>
                    <a:pt x="2657" y="102700"/>
                    <a:pt x="3162" y="102700"/>
                  </a:cubicBezTo>
                  <a:cubicBezTo>
                    <a:pt x="5684" y="102700"/>
                    <a:pt x="5936" y="102207"/>
                    <a:pt x="7198" y="98259"/>
                  </a:cubicBezTo>
                  <a:cubicBezTo>
                    <a:pt x="14008" y="74820"/>
                    <a:pt x="24098" y="67665"/>
                    <a:pt x="32675" y="67665"/>
                  </a:cubicBezTo>
                  <a:cubicBezTo>
                    <a:pt x="34693" y="67665"/>
                    <a:pt x="38981" y="67665"/>
                    <a:pt x="38981" y="75561"/>
                  </a:cubicBezTo>
                  <a:cubicBezTo>
                    <a:pt x="38981" y="81975"/>
                    <a:pt x="36459" y="88144"/>
                    <a:pt x="33179" y="96779"/>
                  </a:cubicBezTo>
                  <a:cubicBezTo>
                    <a:pt x="21071" y="127866"/>
                    <a:pt x="21071" y="134281"/>
                    <a:pt x="21071" y="138475"/>
                  </a:cubicBezTo>
                  <a:cubicBezTo>
                    <a:pt x="21071" y="161914"/>
                    <a:pt x="40747" y="172030"/>
                    <a:pt x="64963" y="173510"/>
                  </a:cubicBezTo>
                  <a:cubicBezTo>
                    <a:pt x="62945" y="182392"/>
                    <a:pt x="62945" y="182886"/>
                    <a:pt x="59413" y="195962"/>
                  </a:cubicBezTo>
                  <a:cubicBezTo>
                    <a:pt x="58657" y="198676"/>
                    <a:pt x="53612" y="218661"/>
                    <a:pt x="53612" y="219401"/>
                  </a:cubicBezTo>
                  <a:cubicBezTo>
                    <a:pt x="53612" y="219648"/>
                    <a:pt x="53612" y="221868"/>
                    <a:pt x="56639" y="221868"/>
                  </a:cubicBezTo>
                  <a:cubicBezTo>
                    <a:pt x="57143" y="221868"/>
                    <a:pt x="58404" y="221868"/>
                    <a:pt x="58909" y="220881"/>
                  </a:cubicBezTo>
                  <a:cubicBezTo>
                    <a:pt x="59666" y="220388"/>
                    <a:pt x="61179" y="214220"/>
                    <a:pt x="61936" y="210766"/>
                  </a:cubicBezTo>
                  <a:lnTo>
                    <a:pt x="71521" y="174004"/>
                  </a:lnTo>
                  <a:cubicBezTo>
                    <a:pt x="80855" y="174004"/>
                    <a:pt x="103053" y="174004"/>
                    <a:pt x="126764" y="147604"/>
                  </a:cubicBezTo>
                  <a:cubicBezTo>
                    <a:pt x="137106" y="136255"/>
                    <a:pt x="142404" y="125399"/>
                    <a:pt x="145179" y="117997"/>
                  </a:cubicBezTo>
                  <a:cubicBezTo>
                    <a:pt x="147449" y="111829"/>
                    <a:pt x="152998" y="90364"/>
                    <a:pt x="152998" y="79508"/>
                  </a:cubicBezTo>
                  <a:cubicBezTo>
                    <a:pt x="152998" y="65692"/>
                    <a:pt x="146187" y="62237"/>
                    <a:pt x="141899" y="62237"/>
                  </a:cubicBezTo>
                  <a:cubicBezTo>
                    <a:pt x="135593" y="62237"/>
                    <a:pt x="129287" y="68652"/>
                    <a:pt x="129287" y="74080"/>
                  </a:cubicBezTo>
                  <a:cubicBezTo>
                    <a:pt x="129287" y="77288"/>
                    <a:pt x="130800" y="78768"/>
                    <a:pt x="133070" y="80742"/>
                  </a:cubicBezTo>
                  <a:cubicBezTo>
                    <a:pt x="135845" y="83456"/>
                    <a:pt x="142152" y="89871"/>
                    <a:pt x="142152" y="101713"/>
                  </a:cubicBezTo>
                  <a:cubicBezTo>
                    <a:pt x="142152" y="117504"/>
                    <a:pt x="129034" y="137735"/>
                    <a:pt x="120206" y="146617"/>
                  </a:cubicBezTo>
                  <a:cubicBezTo>
                    <a:pt x="98008" y="168576"/>
                    <a:pt x="81864" y="168576"/>
                    <a:pt x="72783" y="168576"/>
                  </a:cubicBezTo>
                  <a:lnTo>
                    <a:pt x="114404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53A38BD-249E-D02F-750E-3866166E153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740220" y="5885422"/>
              <a:ext cx="29513" cy="73770"/>
            </a:xfrm>
            <a:custGeom>
              <a:avLst/>
              <a:gdLst>
                <a:gd name="connsiteX0" fmla="*/ 29655 w 29513"/>
                <a:gd name="connsiteY0" fmla="*/ 25969 h 73770"/>
                <a:gd name="connsiteX1" fmla="*/ 13511 w 29513"/>
                <a:gd name="connsiteY1" fmla="*/ 63 h 73770"/>
                <a:gd name="connsiteX2" fmla="*/ 141 w 29513"/>
                <a:gd name="connsiteY2" fmla="*/ 13139 h 73770"/>
                <a:gd name="connsiteX3" fmla="*/ 13511 w 29513"/>
                <a:gd name="connsiteY3" fmla="*/ 26216 h 73770"/>
                <a:gd name="connsiteX4" fmla="*/ 22339 w 29513"/>
                <a:gd name="connsiteY4" fmla="*/ 23008 h 73770"/>
                <a:gd name="connsiteX5" fmla="*/ 23601 w 29513"/>
                <a:gd name="connsiteY5" fmla="*/ 22268 h 73770"/>
                <a:gd name="connsiteX6" fmla="*/ 24105 w 29513"/>
                <a:gd name="connsiteY6" fmla="*/ 25969 h 73770"/>
                <a:gd name="connsiteX7" fmla="*/ 6952 w 29513"/>
                <a:gd name="connsiteY7" fmla="*/ 67172 h 73770"/>
                <a:gd name="connsiteX8" fmla="*/ 4177 w 29513"/>
                <a:gd name="connsiteY8" fmla="*/ 71119 h 73770"/>
                <a:gd name="connsiteX9" fmla="*/ 6700 w 29513"/>
                <a:gd name="connsiteY9" fmla="*/ 73833 h 73770"/>
                <a:gd name="connsiteX10" fmla="*/ 29655 w 29513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3" h="73770">
                  <a:moveTo>
                    <a:pt x="29655" y="25969"/>
                  </a:moveTo>
                  <a:cubicBezTo>
                    <a:pt x="29655" y="9685"/>
                    <a:pt x="23348" y="63"/>
                    <a:pt x="13511" y="63"/>
                  </a:cubicBezTo>
                  <a:cubicBezTo>
                    <a:pt x="5186" y="63"/>
                    <a:pt x="141" y="6231"/>
                    <a:pt x="141" y="13139"/>
                  </a:cubicBezTo>
                  <a:cubicBezTo>
                    <a:pt x="141" y="19801"/>
                    <a:pt x="5186" y="26216"/>
                    <a:pt x="13511" y="26216"/>
                  </a:cubicBezTo>
                  <a:cubicBezTo>
                    <a:pt x="16538" y="26216"/>
                    <a:pt x="19817" y="25229"/>
                    <a:pt x="22339" y="23008"/>
                  </a:cubicBezTo>
                  <a:cubicBezTo>
                    <a:pt x="23096" y="22515"/>
                    <a:pt x="23348" y="22268"/>
                    <a:pt x="23601" y="22268"/>
                  </a:cubicBezTo>
                  <a:cubicBezTo>
                    <a:pt x="23853" y="22268"/>
                    <a:pt x="24105" y="22515"/>
                    <a:pt x="24105" y="25969"/>
                  </a:cubicBezTo>
                  <a:cubicBezTo>
                    <a:pt x="24105" y="44227"/>
                    <a:pt x="15276" y="59030"/>
                    <a:pt x="6952" y="67172"/>
                  </a:cubicBezTo>
                  <a:cubicBezTo>
                    <a:pt x="4177" y="69886"/>
                    <a:pt x="4177" y="70379"/>
                    <a:pt x="4177" y="71119"/>
                  </a:cubicBezTo>
                  <a:cubicBezTo>
                    <a:pt x="4177" y="72847"/>
                    <a:pt x="5439" y="73833"/>
                    <a:pt x="6700" y="73833"/>
                  </a:cubicBezTo>
                  <a:cubicBezTo>
                    <a:pt x="9475" y="73833"/>
                    <a:pt x="29655" y="54836"/>
                    <a:pt x="29655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2199A7-8CC6-698D-6EBB-81D62644568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842997" y="5740348"/>
              <a:ext cx="132179" cy="221805"/>
            </a:xfrm>
            <a:custGeom>
              <a:avLst/>
              <a:gdLst>
                <a:gd name="connsiteX0" fmla="*/ 98019 w 132179"/>
                <a:gd name="connsiteY0" fmla="*/ 5984 h 221805"/>
                <a:gd name="connsiteX1" fmla="*/ 98776 w 132179"/>
                <a:gd name="connsiteY1" fmla="*/ 2530 h 221805"/>
                <a:gd name="connsiteX2" fmla="*/ 95749 w 132179"/>
                <a:gd name="connsiteY2" fmla="*/ 63 h 221805"/>
                <a:gd name="connsiteX3" fmla="*/ 91965 w 132179"/>
                <a:gd name="connsiteY3" fmla="*/ 4997 h 221805"/>
                <a:gd name="connsiteX4" fmla="*/ 77334 w 132179"/>
                <a:gd name="connsiteY4" fmla="*/ 61991 h 221805"/>
                <a:gd name="connsiteX5" fmla="*/ 146 w 132179"/>
                <a:gd name="connsiteY5" fmla="*/ 129593 h 221805"/>
                <a:gd name="connsiteX6" fmla="*/ 48578 w 132179"/>
                <a:gd name="connsiteY6" fmla="*/ 174250 h 221805"/>
                <a:gd name="connsiteX7" fmla="*/ 42776 w 132179"/>
                <a:gd name="connsiteY7" fmla="*/ 197443 h 221805"/>
                <a:gd name="connsiteX8" fmla="*/ 37227 w 132179"/>
                <a:gd name="connsiteY8" fmla="*/ 219154 h 221805"/>
                <a:gd name="connsiteX9" fmla="*/ 40254 w 132179"/>
                <a:gd name="connsiteY9" fmla="*/ 221868 h 221805"/>
                <a:gd name="connsiteX10" fmla="*/ 42776 w 132179"/>
                <a:gd name="connsiteY10" fmla="*/ 220881 h 221805"/>
                <a:gd name="connsiteX11" fmla="*/ 45551 w 132179"/>
                <a:gd name="connsiteY11" fmla="*/ 211012 h 221805"/>
                <a:gd name="connsiteX12" fmla="*/ 55136 w 132179"/>
                <a:gd name="connsiteY12" fmla="*/ 174250 h 221805"/>
                <a:gd name="connsiteX13" fmla="*/ 132325 w 132179"/>
                <a:gd name="connsiteY13" fmla="*/ 106648 h 221805"/>
                <a:gd name="connsiteX14" fmla="*/ 83893 w 132179"/>
                <a:gd name="connsiteY14" fmla="*/ 61991 h 221805"/>
                <a:gd name="connsiteX15" fmla="*/ 98019 w 132179"/>
                <a:gd name="connsiteY15" fmla="*/ 5984 h 221805"/>
                <a:gd name="connsiteX16" fmla="*/ 49839 w 132179"/>
                <a:gd name="connsiteY16" fmla="*/ 168823 h 221805"/>
                <a:gd name="connsiteX17" fmla="*/ 16542 w 132179"/>
                <a:gd name="connsiteY17" fmla="*/ 134774 h 221805"/>
                <a:gd name="connsiteX18" fmla="*/ 75821 w 132179"/>
                <a:gd name="connsiteY18" fmla="*/ 67419 h 221805"/>
                <a:gd name="connsiteX19" fmla="*/ 49839 w 132179"/>
                <a:gd name="connsiteY19" fmla="*/ 168823 h 221805"/>
                <a:gd name="connsiteX20" fmla="*/ 82379 w 132179"/>
                <a:gd name="connsiteY20" fmla="*/ 67419 h 221805"/>
                <a:gd name="connsiteX21" fmla="*/ 115929 w 132179"/>
                <a:gd name="connsiteY21" fmla="*/ 101467 h 221805"/>
                <a:gd name="connsiteX22" fmla="*/ 56398 w 132179"/>
                <a:gd name="connsiteY22" fmla="*/ 168823 h 221805"/>
                <a:gd name="connsiteX23" fmla="*/ 82379 w 132179"/>
                <a:gd name="connsiteY23" fmla="*/ 6741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179" h="221805">
                  <a:moveTo>
                    <a:pt x="98019" y="5984"/>
                  </a:moveTo>
                  <a:cubicBezTo>
                    <a:pt x="98019" y="5491"/>
                    <a:pt x="98776" y="2777"/>
                    <a:pt x="98776" y="2530"/>
                  </a:cubicBezTo>
                  <a:cubicBezTo>
                    <a:pt x="98776" y="2283"/>
                    <a:pt x="98776" y="63"/>
                    <a:pt x="95749" y="63"/>
                  </a:cubicBezTo>
                  <a:cubicBezTo>
                    <a:pt x="93226" y="63"/>
                    <a:pt x="92974" y="803"/>
                    <a:pt x="91965" y="4997"/>
                  </a:cubicBezTo>
                  <a:lnTo>
                    <a:pt x="77334" y="61991"/>
                  </a:lnTo>
                  <a:cubicBezTo>
                    <a:pt x="37227" y="63224"/>
                    <a:pt x="146" y="96039"/>
                    <a:pt x="146" y="129593"/>
                  </a:cubicBezTo>
                  <a:cubicBezTo>
                    <a:pt x="146" y="153032"/>
                    <a:pt x="17803" y="172523"/>
                    <a:pt x="48578" y="174250"/>
                  </a:cubicBezTo>
                  <a:cubicBezTo>
                    <a:pt x="46560" y="181899"/>
                    <a:pt x="44794" y="189794"/>
                    <a:pt x="42776" y="197443"/>
                  </a:cubicBezTo>
                  <a:cubicBezTo>
                    <a:pt x="39749" y="209039"/>
                    <a:pt x="37227" y="218414"/>
                    <a:pt x="37227" y="219154"/>
                  </a:cubicBezTo>
                  <a:cubicBezTo>
                    <a:pt x="37227" y="221622"/>
                    <a:pt x="38992" y="221868"/>
                    <a:pt x="40254" y="221868"/>
                  </a:cubicBezTo>
                  <a:cubicBezTo>
                    <a:pt x="41515" y="221868"/>
                    <a:pt x="42019" y="221622"/>
                    <a:pt x="42776" y="220881"/>
                  </a:cubicBezTo>
                  <a:cubicBezTo>
                    <a:pt x="43281" y="220388"/>
                    <a:pt x="44794" y="214467"/>
                    <a:pt x="45551" y="211012"/>
                  </a:cubicBezTo>
                  <a:lnTo>
                    <a:pt x="55136" y="174250"/>
                  </a:lnTo>
                  <a:cubicBezTo>
                    <a:pt x="95749" y="173017"/>
                    <a:pt x="132325" y="139709"/>
                    <a:pt x="132325" y="106648"/>
                  </a:cubicBezTo>
                  <a:cubicBezTo>
                    <a:pt x="132325" y="87157"/>
                    <a:pt x="118956" y="64458"/>
                    <a:pt x="83893" y="61991"/>
                  </a:cubicBezTo>
                  <a:lnTo>
                    <a:pt x="98019" y="5984"/>
                  </a:lnTo>
                  <a:close/>
                  <a:moveTo>
                    <a:pt x="49839" y="168823"/>
                  </a:moveTo>
                  <a:cubicBezTo>
                    <a:pt x="34704" y="168082"/>
                    <a:pt x="16542" y="159447"/>
                    <a:pt x="16542" y="134774"/>
                  </a:cubicBezTo>
                  <a:cubicBezTo>
                    <a:pt x="16542" y="105168"/>
                    <a:pt x="38236" y="70626"/>
                    <a:pt x="75821" y="67419"/>
                  </a:cubicBezTo>
                  <a:lnTo>
                    <a:pt x="49839" y="168823"/>
                  </a:lnTo>
                  <a:close/>
                  <a:moveTo>
                    <a:pt x="82379" y="67419"/>
                  </a:moveTo>
                  <a:cubicBezTo>
                    <a:pt x="101551" y="68406"/>
                    <a:pt x="115929" y="79755"/>
                    <a:pt x="115929" y="101467"/>
                  </a:cubicBezTo>
                  <a:cubicBezTo>
                    <a:pt x="115929" y="130580"/>
                    <a:pt x="94235" y="165862"/>
                    <a:pt x="56398" y="168823"/>
                  </a:cubicBezTo>
                  <a:lnTo>
                    <a:pt x="82379" y="67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688C20C-27C8-6747-67E6-A6B34200ED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994810" y="5726531"/>
              <a:ext cx="56251" cy="246724"/>
            </a:xfrm>
            <a:custGeom>
              <a:avLst/>
              <a:gdLst>
                <a:gd name="connsiteX0" fmla="*/ 55142 w 56251"/>
                <a:gd name="connsiteY0" fmla="*/ 127619 h 246724"/>
                <a:gd name="connsiteX1" fmla="*/ 56404 w 56251"/>
                <a:gd name="connsiteY1" fmla="*/ 123425 h 246724"/>
                <a:gd name="connsiteX2" fmla="*/ 55142 w 56251"/>
                <a:gd name="connsiteY2" fmla="*/ 119231 h 246724"/>
                <a:gd name="connsiteX3" fmla="*/ 10999 w 56251"/>
                <a:gd name="connsiteY3" fmla="*/ 5737 h 246724"/>
                <a:gd name="connsiteX4" fmla="*/ 5197 w 56251"/>
                <a:gd name="connsiteY4" fmla="*/ 63 h 246724"/>
                <a:gd name="connsiteX5" fmla="*/ 152 w 56251"/>
                <a:gd name="connsiteY5" fmla="*/ 4997 h 246724"/>
                <a:gd name="connsiteX6" fmla="*/ 1413 w 56251"/>
                <a:gd name="connsiteY6" fmla="*/ 8945 h 246724"/>
                <a:gd name="connsiteX7" fmla="*/ 46061 w 56251"/>
                <a:gd name="connsiteY7" fmla="*/ 123425 h 246724"/>
                <a:gd name="connsiteX8" fmla="*/ 1413 w 56251"/>
                <a:gd name="connsiteY8" fmla="*/ 237412 h 246724"/>
                <a:gd name="connsiteX9" fmla="*/ 152 w 56251"/>
                <a:gd name="connsiteY9" fmla="*/ 241853 h 246724"/>
                <a:gd name="connsiteX10" fmla="*/ 5197 w 56251"/>
                <a:gd name="connsiteY10" fmla="*/ 246788 h 246724"/>
                <a:gd name="connsiteX11" fmla="*/ 10494 w 56251"/>
                <a:gd name="connsiteY11" fmla="*/ 241853 h 246724"/>
                <a:gd name="connsiteX12" fmla="*/ 55142 w 56251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51" h="246724">
                  <a:moveTo>
                    <a:pt x="55142" y="127619"/>
                  </a:moveTo>
                  <a:cubicBezTo>
                    <a:pt x="56404" y="124659"/>
                    <a:pt x="56404" y="124165"/>
                    <a:pt x="56404" y="123425"/>
                  </a:cubicBezTo>
                  <a:cubicBezTo>
                    <a:pt x="56404" y="122685"/>
                    <a:pt x="56404" y="122192"/>
                    <a:pt x="55142" y="119231"/>
                  </a:cubicBezTo>
                  <a:lnTo>
                    <a:pt x="10999" y="5737"/>
                  </a:lnTo>
                  <a:cubicBezTo>
                    <a:pt x="9485" y="1543"/>
                    <a:pt x="7972" y="63"/>
                    <a:pt x="5197" y="63"/>
                  </a:cubicBezTo>
                  <a:cubicBezTo>
                    <a:pt x="2422" y="63"/>
                    <a:pt x="152" y="2283"/>
                    <a:pt x="152" y="4997"/>
                  </a:cubicBezTo>
                  <a:cubicBezTo>
                    <a:pt x="152" y="5737"/>
                    <a:pt x="152" y="6231"/>
                    <a:pt x="1413" y="8945"/>
                  </a:cubicBezTo>
                  <a:lnTo>
                    <a:pt x="46061" y="123425"/>
                  </a:lnTo>
                  <a:lnTo>
                    <a:pt x="1413" y="237412"/>
                  </a:lnTo>
                  <a:cubicBezTo>
                    <a:pt x="152" y="240126"/>
                    <a:pt x="152" y="240619"/>
                    <a:pt x="152" y="241853"/>
                  </a:cubicBezTo>
                  <a:cubicBezTo>
                    <a:pt x="152" y="244567"/>
                    <a:pt x="2422" y="246788"/>
                    <a:pt x="5197" y="246788"/>
                  </a:cubicBezTo>
                  <a:cubicBezTo>
                    <a:pt x="8476" y="246788"/>
                    <a:pt x="9485" y="244320"/>
                    <a:pt x="10494" y="241853"/>
                  </a:cubicBezTo>
                  <a:lnTo>
                    <a:pt x="55142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6" name="Group 195" descr="\documentclass{article}&#10;\usepackage{amsmath}&#10;\usepackage{amsfonts}&#10;\usepackage{braket}&#10;\pagestyle{empty}&#10;\begin{document}&#10;&#10;$\braket{{\cal T}\psi,{\cal T}\phi} = \braket{\psi,\phi}^*=\braket{\phi,\psi}$&#10;&#10;&#10;\end{document}" title="IguanaTex Vector Display">
            <a:extLst>
              <a:ext uri="{FF2B5EF4-FFF2-40B4-BE49-F238E27FC236}">
                <a16:creationId xmlns:a16="http://schemas.microsoft.com/office/drawing/2014/main" id="{5C624FB4-CFE9-CA80-0BE6-E71F41603A8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421299" y="5179172"/>
            <a:ext cx="3047672" cy="260456"/>
            <a:chOff x="6511089" y="6761315"/>
            <a:chExt cx="3047672" cy="260456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158A1C4-D3FD-BDE8-BF21-138304E706D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11089" y="6780223"/>
              <a:ext cx="56546" cy="241548"/>
            </a:xfrm>
            <a:custGeom>
              <a:avLst/>
              <a:gdLst>
                <a:gd name="connsiteX0" fmla="*/ 55355 w 56546"/>
                <a:gd name="connsiteY0" fmla="*/ 9242 h 241548"/>
                <a:gd name="connsiteX1" fmla="*/ 56623 w 56546"/>
                <a:gd name="connsiteY1" fmla="*/ 4894 h 241548"/>
                <a:gd name="connsiteX2" fmla="*/ 51551 w 56546"/>
                <a:gd name="connsiteY2" fmla="*/ 63 h 241548"/>
                <a:gd name="connsiteX3" fmla="*/ 45719 w 56546"/>
                <a:gd name="connsiteY3" fmla="*/ 5618 h 241548"/>
                <a:gd name="connsiteX4" fmla="*/ 1345 w 56546"/>
                <a:gd name="connsiteY4" fmla="*/ 116489 h 241548"/>
                <a:gd name="connsiteX5" fmla="*/ 77 w 56546"/>
                <a:gd name="connsiteY5" fmla="*/ 120837 h 241548"/>
                <a:gd name="connsiteX6" fmla="*/ 1345 w 56546"/>
                <a:gd name="connsiteY6" fmla="*/ 124943 h 241548"/>
                <a:gd name="connsiteX7" fmla="*/ 45719 w 56546"/>
                <a:gd name="connsiteY7" fmla="*/ 235814 h 241548"/>
                <a:gd name="connsiteX8" fmla="*/ 51551 w 56546"/>
                <a:gd name="connsiteY8" fmla="*/ 241612 h 241548"/>
                <a:gd name="connsiteX9" fmla="*/ 56623 w 56546"/>
                <a:gd name="connsiteY9" fmla="*/ 236781 h 241548"/>
                <a:gd name="connsiteX10" fmla="*/ 55355 w 56546"/>
                <a:gd name="connsiteY10" fmla="*/ 232916 h 241548"/>
                <a:gd name="connsiteX11" fmla="*/ 10473 w 56546"/>
                <a:gd name="connsiteY11" fmla="*/ 120837 h 241548"/>
                <a:gd name="connsiteX12" fmla="*/ 55355 w 56546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46" h="241548">
                  <a:moveTo>
                    <a:pt x="55355" y="9242"/>
                  </a:moveTo>
                  <a:cubicBezTo>
                    <a:pt x="56623" y="6585"/>
                    <a:pt x="56623" y="6101"/>
                    <a:pt x="56623" y="4894"/>
                  </a:cubicBezTo>
                  <a:cubicBezTo>
                    <a:pt x="56623" y="2237"/>
                    <a:pt x="54341" y="63"/>
                    <a:pt x="51551" y="63"/>
                  </a:cubicBezTo>
                  <a:cubicBezTo>
                    <a:pt x="49269" y="63"/>
                    <a:pt x="47494" y="1271"/>
                    <a:pt x="45719" y="5618"/>
                  </a:cubicBezTo>
                  <a:lnTo>
                    <a:pt x="1345" y="116489"/>
                  </a:lnTo>
                  <a:cubicBezTo>
                    <a:pt x="837" y="117939"/>
                    <a:pt x="77" y="119388"/>
                    <a:pt x="77" y="120837"/>
                  </a:cubicBezTo>
                  <a:cubicBezTo>
                    <a:pt x="77" y="121562"/>
                    <a:pt x="77" y="122045"/>
                    <a:pt x="1345" y="124943"/>
                  </a:cubicBezTo>
                  <a:lnTo>
                    <a:pt x="45719" y="235814"/>
                  </a:lnTo>
                  <a:cubicBezTo>
                    <a:pt x="46734" y="238471"/>
                    <a:pt x="48001" y="241612"/>
                    <a:pt x="51551" y="241612"/>
                  </a:cubicBezTo>
                  <a:cubicBezTo>
                    <a:pt x="54341" y="241612"/>
                    <a:pt x="56623" y="239438"/>
                    <a:pt x="56623" y="236781"/>
                  </a:cubicBezTo>
                  <a:cubicBezTo>
                    <a:pt x="56623" y="236056"/>
                    <a:pt x="56623" y="235573"/>
                    <a:pt x="55355" y="232916"/>
                  </a:cubicBezTo>
                  <a:lnTo>
                    <a:pt x="10473" y="120837"/>
                  </a:lnTo>
                  <a:lnTo>
                    <a:pt x="55355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3DB4752-7267-DE2B-446F-F733B578FB2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90429" y="6788194"/>
              <a:ext cx="202855" cy="189615"/>
            </a:xfrm>
            <a:custGeom>
              <a:avLst/>
              <a:gdLst>
                <a:gd name="connsiteX0" fmla="*/ 114694 w 202855"/>
                <a:gd name="connsiteY0" fmla="*/ 23251 h 189615"/>
                <a:gd name="connsiteX1" fmla="*/ 156787 w 202855"/>
                <a:gd name="connsiteY1" fmla="*/ 23251 h 189615"/>
                <a:gd name="connsiteX2" fmla="*/ 202936 w 202855"/>
                <a:gd name="connsiteY2" fmla="*/ 1754 h 189615"/>
                <a:gd name="connsiteX3" fmla="*/ 200654 w 202855"/>
                <a:gd name="connsiteY3" fmla="*/ 63 h 189615"/>
                <a:gd name="connsiteX4" fmla="*/ 184933 w 202855"/>
                <a:gd name="connsiteY4" fmla="*/ 6826 h 189615"/>
                <a:gd name="connsiteX5" fmla="*/ 177579 w 202855"/>
                <a:gd name="connsiteY5" fmla="*/ 8275 h 189615"/>
                <a:gd name="connsiteX6" fmla="*/ 66769 w 202855"/>
                <a:gd name="connsiteY6" fmla="*/ 8275 h 189615"/>
                <a:gd name="connsiteX7" fmla="*/ 81 w 202855"/>
                <a:gd name="connsiteY7" fmla="*/ 53928 h 189615"/>
                <a:gd name="connsiteX8" fmla="*/ 2109 w 202855"/>
                <a:gd name="connsiteY8" fmla="*/ 56827 h 189615"/>
                <a:gd name="connsiteX9" fmla="*/ 24677 w 202855"/>
                <a:gd name="connsiteY9" fmla="*/ 43058 h 189615"/>
                <a:gd name="connsiteX10" fmla="*/ 30509 w 202855"/>
                <a:gd name="connsiteY10" fmla="*/ 28082 h 189615"/>
                <a:gd name="connsiteX11" fmla="*/ 46230 w 202855"/>
                <a:gd name="connsiteY11" fmla="*/ 23251 h 189615"/>
                <a:gd name="connsiteX12" fmla="*/ 96691 w 202855"/>
                <a:gd name="connsiteY12" fmla="*/ 23251 h 189615"/>
                <a:gd name="connsiteX13" fmla="*/ 90858 w 202855"/>
                <a:gd name="connsiteY13" fmla="*/ 31947 h 189615"/>
                <a:gd name="connsiteX14" fmla="*/ 61952 w 202855"/>
                <a:gd name="connsiteY14" fmla="*/ 141369 h 189615"/>
                <a:gd name="connsiteX15" fmla="*/ 46230 w 202855"/>
                <a:gd name="connsiteY15" fmla="*/ 184123 h 189615"/>
                <a:gd name="connsiteX16" fmla="*/ 44709 w 202855"/>
                <a:gd name="connsiteY16" fmla="*/ 187988 h 189615"/>
                <a:gd name="connsiteX17" fmla="*/ 46991 w 202855"/>
                <a:gd name="connsiteY17" fmla="*/ 189679 h 189615"/>
                <a:gd name="connsiteX18" fmla="*/ 68291 w 202855"/>
                <a:gd name="connsiteY18" fmla="*/ 178084 h 189615"/>
                <a:gd name="connsiteX19" fmla="*/ 86294 w 202855"/>
                <a:gd name="connsiteY19" fmla="*/ 130982 h 189615"/>
                <a:gd name="connsiteX20" fmla="*/ 114694 w 202855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855" h="189615">
                  <a:moveTo>
                    <a:pt x="114694" y="23251"/>
                  </a:moveTo>
                  <a:lnTo>
                    <a:pt x="156787" y="23251"/>
                  </a:lnTo>
                  <a:cubicBezTo>
                    <a:pt x="190258" y="23251"/>
                    <a:pt x="202936" y="4894"/>
                    <a:pt x="202936" y="1754"/>
                  </a:cubicBezTo>
                  <a:cubicBezTo>
                    <a:pt x="202936" y="546"/>
                    <a:pt x="201922" y="63"/>
                    <a:pt x="200654" y="63"/>
                  </a:cubicBezTo>
                  <a:cubicBezTo>
                    <a:pt x="197865" y="63"/>
                    <a:pt x="191272" y="2478"/>
                    <a:pt x="184933" y="6826"/>
                  </a:cubicBezTo>
                  <a:cubicBezTo>
                    <a:pt x="182904" y="8275"/>
                    <a:pt x="182397" y="8275"/>
                    <a:pt x="177579" y="8275"/>
                  </a:cubicBezTo>
                  <a:lnTo>
                    <a:pt x="66769" y="8275"/>
                  </a:lnTo>
                  <a:cubicBezTo>
                    <a:pt x="35327" y="8275"/>
                    <a:pt x="81" y="34121"/>
                    <a:pt x="81" y="53928"/>
                  </a:cubicBezTo>
                  <a:cubicBezTo>
                    <a:pt x="81" y="55377"/>
                    <a:pt x="81" y="56827"/>
                    <a:pt x="2109" y="56827"/>
                  </a:cubicBezTo>
                  <a:cubicBezTo>
                    <a:pt x="8195" y="56827"/>
                    <a:pt x="24170" y="48856"/>
                    <a:pt x="24677" y="43058"/>
                  </a:cubicBezTo>
                  <a:cubicBezTo>
                    <a:pt x="24930" y="38952"/>
                    <a:pt x="25438" y="34363"/>
                    <a:pt x="30509" y="28082"/>
                  </a:cubicBezTo>
                  <a:cubicBezTo>
                    <a:pt x="33045" y="25184"/>
                    <a:pt x="35073" y="23251"/>
                    <a:pt x="46230" y="23251"/>
                  </a:cubicBezTo>
                  <a:lnTo>
                    <a:pt x="96691" y="23251"/>
                  </a:lnTo>
                  <a:cubicBezTo>
                    <a:pt x="92380" y="25908"/>
                    <a:pt x="91366" y="29532"/>
                    <a:pt x="90858" y="31947"/>
                  </a:cubicBezTo>
                  <a:lnTo>
                    <a:pt x="61952" y="141369"/>
                  </a:lnTo>
                  <a:cubicBezTo>
                    <a:pt x="58909" y="153205"/>
                    <a:pt x="53584" y="168422"/>
                    <a:pt x="46230" y="184123"/>
                  </a:cubicBezTo>
                  <a:cubicBezTo>
                    <a:pt x="44709" y="187021"/>
                    <a:pt x="44709" y="187505"/>
                    <a:pt x="44709" y="187988"/>
                  </a:cubicBezTo>
                  <a:cubicBezTo>
                    <a:pt x="44709" y="189437"/>
                    <a:pt x="45723" y="189679"/>
                    <a:pt x="46991" y="189679"/>
                  </a:cubicBezTo>
                  <a:cubicBezTo>
                    <a:pt x="52062" y="189679"/>
                    <a:pt x="64487" y="183157"/>
                    <a:pt x="68291" y="178084"/>
                  </a:cubicBezTo>
                  <a:cubicBezTo>
                    <a:pt x="69812" y="175669"/>
                    <a:pt x="80969" y="151031"/>
                    <a:pt x="86294" y="130982"/>
                  </a:cubicBezTo>
                  <a:lnTo>
                    <a:pt x="114694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F1E0810-5BA6-58FD-4568-145BAB3E65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91715" y="6793750"/>
              <a:ext cx="153663" cy="217152"/>
            </a:xfrm>
            <a:custGeom>
              <a:avLst/>
              <a:gdLst>
                <a:gd name="connsiteX0" fmla="*/ 114956 w 153663"/>
                <a:gd name="connsiteY0" fmla="*/ 6343 h 217152"/>
                <a:gd name="connsiteX1" fmla="*/ 115716 w 153663"/>
                <a:gd name="connsiteY1" fmla="*/ 2720 h 217152"/>
                <a:gd name="connsiteX2" fmla="*/ 112673 w 153663"/>
                <a:gd name="connsiteY2" fmla="*/ 63 h 217152"/>
                <a:gd name="connsiteX3" fmla="*/ 108870 w 153663"/>
                <a:gd name="connsiteY3" fmla="*/ 4894 h 217152"/>
                <a:gd name="connsiteX4" fmla="*/ 66777 w 153663"/>
                <a:gd name="connsiteY4" fmla="*/ 164557 h 217152"/>
                <a:gd name="connsiteX5" fmla="*/ 37870 w 153663"/>
                <a:gd name="connsiteY5" fmla="*/ 137504 h 217152"/>
                <a:gd name="connsiteX6" fmla="*/ 51563 w 153663"/>
                <a:gd name="connsiteY6" fmla="*/ 92576 h 217152"/>
                <a:gd name="connsiteX7" fmla="*/ 54352 w 153663"/>
                <a:gd name="connsiteY7" fmla="*/ 80740 h 217152"/>
                <a:gd name="connsiteX8" fmla="*/ 33560 w 153663"/>
                <a:gd name="connsiteY8" fmla="*/ 60933 h 217152"/>
                <a:gd name="connsiteX9" fmla="*/ 89 w 153663"/>
                <a:gd name="connsiteY9" fmla="*/ 98132 h 217152"/>
                <a:gd name="connsiteX10" fmla="*/ 3131 w 153663"/>
                <a:gd name="connsiteY10" fmla="*/ 100547 h 217152"/>
                <a:gd name="connsiteX11" fmla="*/ 7188 w 153663"/>
                <a:gd name="connsiteY11" fmla="*/ 96199 h 217152"/>
                <a:gd name="connsiteX12" fmla="*/ 32799 w 153663"/>
                <a:gd name="connsiteY12" fmla="*/ 66247 h 217152"/>
                <a:gd name="connsiteX13" fmla="*/ 39138 w 153663"/>
                <a:gd name="connsiteY13" fmla="*/ 73977 h 217152"/>
                <a:gd name="connsiteX14" fmla="*/ 33306 w 153663"/>
                <a:gd name="connsiteY14" fmla="*/ 94750 h 217152"/>
                <a:gd name="connsiteX15" fmla="*/ 21135 w 153663"/>
                <a:gd name="connsiteY15" fmla="*/ 135572 h 217152"/>
                <a:gd name="connsiteX16" fmla="*/ 65256 w 153663"/>
                <a:gd name="connsiteY16" fmla="*/ 169872 h 217152"/>
                <a:gd name="connsiteX17" fmla="*/ 59677 w 153663"/>
                <a:gd name="connsiteY17" fmla="*/ 191852 h 217152"/>
                <a:gd name="connsiteX18" fmla="*/ 53845 w 153663"/>
                <a:gd name="connsiteY18" fmla="*/ 214800 h 217152"/>
                <a:gd name="connsiteX19" fmla="*/ 56888 w 153663"/>
                <a:gd name="connsiteY19" fmla="*/ 217215 h 217152"/>
                <a:gd name="connsiteX20" fmla="*/ 59170 w 153663"/>
                <a:gd name="connsiteY20" fmla="*/ 216249 h 217152"/>
                <a:gd name="connsiteX21" fmla="*/ 62213 w 153663"/>
                <a:gd name="connsiteY21" fmla="*/ 206345 h 217152"/>
                <a:gd name="connsiteX22" fmla="*/ 71849 w 153663"/>
                <a:gd name="connsiteY22" fmla="*/ 170355 h 217152"/>
                <a:gd name="connsiteX23" fmla="*/ 127380 w 153663"/>
                <a:gd name="connsiteY23" fmla="*/ 144509 h 217152"/>
                <a:gd name="connsiteX24" fmla="*/ 145891 w 153663"/>
                <a:gd name="connsiteY24" fmla="*/ 115523 h 217152"/>
                <a:gd name="connsiteX25" fmla="*/ 153752 w 153663"/>
                <a:gd name="connsiteY25" fmla="*/ 77841 h 217152"/>
                <a:gd name="connsiteX26" fmla="*/ 142595 w 153663"/>
                <a:gd name="connsiteY26" fmla="*/ 60933 h 217152"/>
                <a:gd name="connsiteX27" fmla="*/ 129916 w 153663"/>
                <a:gd name="connsiteY27" fmla="*/ 72527 h 217152"/>
                <a:gd name="connsiteX28" fmla="*/ 133720 w 153663"/>
                <a:gd name="connsiteY28" fmla="*/ 79049 h 217152"/>
                <a:gd name="connsiteX29" fmla="*/ 142848 w 153663"/>
                <a:gd name="connsiteY29" fmla="*/ 99581 h 217152"/>
                <a:gd name="connsiteX30" fmla="*/ 120788 w 153663"/>
                <a:gd name="connsiteY30" fmla="*/ 143543 h 217152"/>
                <a:gd name="connsiteX31" fmla="*/ 73117 w 153663"/>
                <a:gd name="connsiteY31" fmla="*/ 165041 h 217152"/>
                <a:gd name="connsiteX32" fmla="*/ 114956 w 153663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663" h="217152">
                  <a:moveTo>
                    <a:pt x="114956" y="6343"/>
                  </a:moveTo>
                  <a:cubicBezTo>
                    <a:pt x="115209" y="5377"/>
                    <a:pt x="115716" y="3928"/>
                    <a:pt x="115716" y="2720"/>
                  </a:cubicBezTo>
                  <a:cubicBezTo>
                    <a:pt x="115716" y="304"/>
                    <a:pt x="113941" y="63"/>
                    <a:pt x="112673" y="63"/>
                  </a:cubicBezTo>
                  <a:cubicBezTo>
                    <a:pt x="110138" y="63"/>
                    <a:pt x="109884" y="546"/>
                    <a:pt x="108870" y="4894"/>
                  </a:cubicBezTo>
                  <a:lnTo>
                    <a:pt x="66777" y="164557"/>
                  </a:lnTo>
                  <a:cubicBezTo>
                    <a:pt x="47506" y="162384"/>
                    <a:pt x="37870" y="153446"/>
                    <a:pt x="37870" y="137504"/>
                  </a:cubicBezTo>
                  <a:cubicBezTo>
                    <a:pt x="37870" y="132673"/>
                    <a:pt x="37870" y="126393"/>
                    <a:pt x="51563" y="92576"/>
                  </a:cubicBezTo>
                  <a:cubicBezTo>
                    <a:pt x="52577" y="89677"/>
                    <a:pt x="54352" y="85571"/>
                    <a:pt x="54352" y="80740"/>
                  </a:cubicBezTo>
                  <a:cubicBezTo>
                    <a:pt x="54352" y="69870"/>
                    <a:pt x="46238" y="60933"/>
                    <a:pt x="33560" y="60933"/>
                  </a:cubicBezTo>
                  <a:cubicBezTo>
                    <a:pt x="9471" y="60933"/>
                    <a:pt x="89" y="95958"/>
                    <a:pt x="89" y="98132"/>
                  </a:cubicBezTo>
                  <a:cubicBezTo>
                    <a:pt x="89" y="100547"/>
                    <a:pt x="2624" y="100547"/>
                    <a:pt x="3131" y="100547"/>
                  </a:cubicBezTo>
                  <a:cubicBezTo>
                    <a:pt x="5667" y="100547"/>
                    <a:pt x="5921" y="100064"/>
                    <a:pt x="7188" y="96199"/>
                  </a:cubicBezTo>
                  <a:cubicBezTo>
                    <a:pt x="14035" y="73252"/>
                    <a:pt x="24178" y="66247"/>
                    <a:pt x="32799" y="66247"/>
                  </a:cubicBezTo>
                  <a:cubicBezTo>
                    <a:pt x="34828" y="66247"/>
                    <a:pt x="39138" y="66247"/>
                    <a:pt x="39138" y="73977"/>
                  </a:cubicBezTo>
                  <a:cubicBezTo>
                    <a:pt x="39138" y="80257"/>
                    <a:pt x="36603" y="86296"/>
                    <a:pt x="33306" y="94750"/>
                  </a:cubicBezTo>
                  <a:cubicBezTo>
                    <a:pt x="21135" y="125185"/>
                    <a:pt x="21135" y="131465"/>
                    <a:pt x="21135" y="135572"/>
                  </a:cubicBezTo>
                  <a:cubicBezTo>
                    <a:pt x="21135" y="158519"/>
                    <a:pt x="40913" y="168422"/>
                    <a:pt x="65256" y="169872"/>
                  </a:cubicBezTo>
                  <a:cubicBezTo>
                    <a:pt x="63227" y="178567"/>
                    <a:pt x="63227" y="179050"/>
                    <a:pt x="59677" y="191852"/>
                  </a:cubicBezTo>
                  <a:cubicBezTo>
                    <a:pt x="58917" y="194509"/>
                    <a:pt x="53845" y="214075"/>
                    <a:pt x="53845" y="214800"/>
                  </a:cubicBezTo>
                  <a:cubicBezTo>
                    <a:pt x="53845" y="215041"/>
                    <a:pt x="53845" y="217215"/>
                    <a:pt x="56888" y="217215"/>
                  </a:cubicBezTo>
                  <a:cubicBezTo>
                    <a:pt x="57395" y="217215"/>
                    <a:pt x="58663" y="217215"/>
                    <a:pt x="59170" y="216249"/>
                  </a:cubicBezTo>
                  <a:cubicBezTo>
                    <a:pt x="59931" y="215766"/>
                    <a:pt x="61452" y="209727"/>
                    <a:pt x="62213" y="206345"/>
                  </a:cubicBezTo>
                  <a:lnTo>
                    <a:pt x="71849" y="170355"/>
                  </a:lnTo>
                  <a:cubicBezTo>
                    <a:pt x="81231" y="170355"/>
                    <a:pt x="103545" y="170355"/>
                    <a:pt x="127380" y="144509"/>
                  </a:cubicBezTo>
                  <a:cubicBezTo>
                    <a:pt x="137777" y="133398"/>
                    <a:pt x="143102" y="122770"/>
                    <a:pt x="145891" y="115523"/>
                  </a:cubicBezTo>
                  <a:cubicBezTo>
                    <a:pt x="148173" y="109484"/>
                    <a:pt x="153752" y="88470"/>
                    <a:pt x="153752" y="77841"/>
                  </a:cubicBezTo>
                  <a:cubicBezTo>
                    <a:pt x="153752" y="64315"/>
                    <a:pt x="146905" y="60933"/>
                    <a:pt x="142595" y="60933"/>
                  </a:cubicBezTo>
                  <a:cubicBezTo>
                    <a:pt x="136255" y="60933"/>
                    <a:pt x="129916" y="67213"/>
                    <a:pt x="129916" y="72527"/>
                  </a:cubicBezTo>
                  <a:cubicBezTo>
                    <a:pt x="129916" y="75668"/>
                    <a:pt x="131438" y="77117"/>
                    <a:pt x="133720" y="79049"/>
                  </a:cubicBezTo>
                  <a:cubicBezTo>
                    <a:pt x="136509" y="81706"/>
                    <a:pt x="142848" y="87987"/>
                    <a:pt x="142848" y="99581"/>
                  </a:cubicBezTo>
                  <a:cubicBezTo>
                    <a:pt x="142848" y="115040"/>
                    <a:pt x="129663" y="134847"/>
                    <a:pt x="120788" y="143543"/>
                  </a:cubicBezTo>
                  <a:cubicBezTo>
                    <a:pt x="98474" y="165041"/>
                    <a:pt x="82245" y="165041"/>
                    <a:pt x="73117" y="165041"/>
                  </a:cubicBezTo>
                  <a:lnTo>
                    <a:pt x="114956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9CC7D27-9109-F5F1-8696-2E080D66D88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80440" y="6935780"/>
              <a:ext cx="29667" cy="72223"/>
            </a:xfrm>
            <a:custGeom>
              <a:avLst/>
              <a:gdLst>
                <a:gd name="connsiteX0" fmla="*/ 29763 w 29667"/>
                <a:gd name="connsiteY0" fmla="*/ 25425 h 72223"/>
                <a:gd name="connsiteX1" fmla="*/ 13535 w 29667"/>
                <a:gd name="connsiteY1" fmla="*/ 63 h 72223"/>
                <a:gd name="connsiteX2" fmla="*/ 95 w 29667"/>
                <a:gd name="connsiteY2" fmla="*/ 12865 h 72223"/>
                <a:gd name="connsiteX3" fmla="*/ 13535 w 29667"/>
                <a:gd name="connsiteY3" fmla="*/ 25667 h 72223"/>
                <a:gd name="connsiteX4" fmla="*/ 22410 w 29667"/>
                <a:gd name="connsiteY4" fmla="*/ 22527 h 72223"/>
                <a:gd name="connsiteX5" fmla="*/ 23677 w 29667"/>
                <a:gd name="connsiteY5" fmla="*/ 21802 h 72223"/>
                <a:gd name="connsiteX6" fmla="*/ 24185 w 29667"/>
                <a:gd name="connsiteY6" fmla="*/ 25425 h 72223"/>
                <a:gd name="connsiteX7" fmla="*/ 6942 w 29667"/>
                <a:gd name="connsiteY7" fmla="*/ 65764 h 72223"/>
                <a:gd name="connsiteX8" fmla="*/ 4152 w 29667"/>
                <a:gd name="connsiteY8" fmla="*/ 69629 h 72223"/>
                <a:gd name="connsiteX9" fmla="*/ 6688 w 29667"/>
                <a:gd name="connsiteY9" fmla="*/ 72286 h 72223"/>
                <a:gd name="connsiteX10" fmla="*/ 29763 w 29667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67" h="72223">
                  <a:moveTo>
                    <a:pt x="29763" y="25425"/>
                  </a:moveTo>
                  <a:cubicBezTo>
                    <a:pt x="29763" y="9483"/>
                    <a:pt x="23424" y="63"/>
                    <a:pt x="13535" y="63"/>
                  </a:cubicBezTo>
                  <a:cubicBezTo>
                    <a:pt x="5167" y="63"/>
                    <a:pt x="95" y="6101"/>
                    <a:pt x="95" y="12865"/>
                  </a:cubicBezTo>
                  <a:cubicBezTo>
                    <a:pt x="95" y="19387"/>
                    <a:pt x="5167" y="25667"/>
                    <a:pt x="13535" y="25667"/>
                  </a:cubicBezTo>
                  <a:cubicBezTo>
                    <a:pt x="16577" y="25667"/>
                    <a:pt x="19874" y="24701"/>
                    <a:pt x="22410" y="22527"/>
                  </a:cubicBezTo>
                  <a:cubicBezTo>
                    <a:pt x="23170" y="22044"/>
                    <a:pt x="23424" y="21802"/>
                    <a:pt x="23677" y="21802"/>
                  </a:cubicBezTo>
                  <a:cubicBezTo>
                    <a:pt x="23931" y="21802"/>
                    <a:pt x="24185" y="22044"/>
                    <a:pt x="24185" y="25425"/>
                  </a:cubicBezTo>
                  <a:cubicBezTo>
                    <a:pt x="24185" y="43300"/>
                    <a:pt x="15310" y="57793"/>
                    <a:pt x="6942" y="65764"/>
                  </a:cubicBezTo>
                  <a:cubicBezTo>
                    <a:pt x="4152" y="68421"/>
                    <a:pt x="4152" y="68904"/>
                    <a:pt x="4152" y="69629"/>
                  </a:cubicBezTo>
                  <a:cubicBezTo>
                    <a:pt x="4152" y="71320"/>
                    <a:pt x="5420" y="72286"/>
                    <a:pt x="6688" y="72286"/>
                  </a:cubicBezTo>
                  <a:cubicBezTo>
                    <a:pt x="9477" y="72286"/>
                    <a:pt x="29763" y="53687"/>
                    <a:pt x="29763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5F15844-3E5D-A6C9-D2B6-E68C0EC9F73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79951" y="6788194"/>
              <a:ext cx="202855" cy="189615"/>
            </a:xfrm>
            <a:custGeom>
              <a:avLst/>
              <a:gdLst>
                <a:gd name="connsiteX0" fmla="*/ 114713 w 202855"/>
                <a:gd name="connsiteY0" fmla="*/ 23251 h 189615"/>
                <a:gd name="connsiteX1" fmla="*/ 156806 w 202855"/>
                <a:gd name="connsiteY1" fmla="*/ 23251 h 189615"/>
                <a:gd name="connsiteX2" fmla="*/ 202955 w 202855"/>
                <a:gd name="connsiteY2" fmla="*/ 1754 h 189615"/>
                <a:gd name="connsiteX3" fmla="*/ 200673 w 202855"/>
                <a:gd name="connsiteY3" fmla="*/ 63 h 189615"/>
                <a:gd name="connsiteX4" fmla="*/ 184952 w 202855"/>
                <a:gd name="connsiteY4" fmla="*/ 6826 h 189615"/>
                <a:gd name="connsiteX5" fmla="*/ 177598 w 202855"/>
                <a:gd name="connsiteY5" fmla="*/ 8275 h 189615"/>
                <a:gd name="connsiteX6" fmla="*/ 66789 w 202855"/>
                <a:gd name="connsiteY6" fmla="*/ 8275 h 189615"/>
                <a:gd name="connsiteX7" fmla="*/ 100 w 202855"/>
                <a:gd name="connsiteY7" fmla="*/ 53928 h 189615"/>
                <a:gd name="connsiteX8" fmla="*/ 2128 w 202855"/>
                <a:gd name="connsiteY8" fmla="*/ 56827 h 189615"/>
                <a:gd name="connsiteX9" fmla="*/ 24696 w 202855"/>
                <a:gd name="connsiteY9" fmla="*/ 43058 h 189615"/>
                <a:gd name="connsiteX10" fmla="*/ 30528 w 202855"/>
                <a:gd name="connsiteY10" fmla="*/ 28082 h 189615"/>
                <a:gd name="connsiteX11" fmla="*/ 46249 w 202855"/>
                <a:gd name="connsiteY11" fmla="*/ 23251 h 189615"/>
                <a:gd name="connsiteX12" fmla="*/ 96710 w 202855"/>
                <a:gd name="connsiteY12" fmla="*/ 23251 h 189615"/>
                <a:gd name="connsiteX13" fmla="*/ 90878 w 202855"/>
                <a:gd name="connsiteY13" fmla="*/ 31947 h 189615"/>
                <a:gd name="connsiteX14" fmla="*/ 61971 w 202855"/>
                <a:gd name="connsiteY14" fmla="*/ 141369 h 189615"/>
                <a:gd name="connsiteX15" fmla="*/ 46249 w 202855"/>
                <a:gd name="connsiteY15" fmla="*/ 184123 h 189615"/>
                <a:gd name="connsiteX16" fmla="*/ 44728 w 202855"/>
                <a:gd name="connsiteY16" fmla="*/ 187988 h 189615"/>
                <a:gd name="connsiteX17" fmla="*/ 47010 w 202855"/>
                <a:gd name="connsiteY17" fmla="*/ 189679 h 189615"/>
                <a:gd name="connsiteX18" fmla="*/ 68310 w 202855"/>
                <a:gd name="connsiteY18" fmla="*/ 178084 h 189615"/>
                <a:gd name="connsiteX19" fmla="*/ 86313 w 202855"/>
                <a:gd name="connsiteY19" fmla="*/ 130982 h 189615"/>
                <a:gd name="connsiteX20" fmla="*/ 114713 w 202855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855" h="189615">
                  <a:moveTo>
                    <a:pt x="114713" y="23251"/>
                  </a:moveTo>
                  <a:lnTo>
                    <a:pt x="156806" y="23251"/>
                  </a:lnTo>
                  <a:cubicBezTo>
                    <a:pt x="190277" y="23251"/>
                    <a:pt x="202955" y="4894"/>
                    <a:pt x="202955" y="1754"/>
                  </a:cubicBezTo>
                  <a:cubicBezTo>
                    <a:pt x="202955" y="546"/>
                    <a:pt x="201941" y="63"/>
                    <a:pt x="200673" y="63"/>
                  </a:cubicBezTo>
                  <a:cubicBezTo>
                    <a:pt x="197884" y="63"/>
                    <a:pt x="191291" y="2478"/>
                    <a:pt x="184952" y="6826"/>
                  </a:cubicBezTo>
                  <a:cubicBezTo>
                    <a:pt x="182923" y="8275"/>
                    <a:pt x="182416" y="8275"/>
                    <a:pt x="177598" y="8275"/>
                  </a:cubicBezTo>
                  <a:lnTo>
                    <a:pt x="66789" y="8275"/>
                  </a:lnTo>
                  <a:cubicBezTo>
                    <a:pt x="35346" y="8275"/>
                    <a:pt x="100" y="34121"/>
                    <a:pt x="100" y="53928"/>
                  </a:cubicBezTo>
                  <a:cubicBezTo>
                    <a:pt x="100" y="55377"/>
                    <a:pt x="100" y="56827"/>
                    <a:pt x="2128" y="56827"/>
                  </a:cubicBezTo>
                  <a:cubicBezTo>
                    <a:pt x="8214" y="56827"/>
                    <a:pt x="24189" y="48856"/>
                    <a:pt x="24696" y="43058"/>
                  </a:cubicBezTo>
                  <a:cubicBezTo>
                    <a:pt x="24950" y="38952"/>
                    <a:pt x="25457" y="34363"/>
                    <a:pt x="30528" y="28082"/>
                  </a:cubicBezTo>
                  <a:cubicBezTo>
                    <a:pt x="33064" y="25184"/>
                    <a:pt x="35092" y="23251"/>
                    <a:pt x="46249" y="23251"/>
                  </a:cubicBezTo>
                  <a:lnTo>
                    <a:pt x="96710" y="23251"/>
                  </a:lnTo>
                  <a:cubicBezTo>
                    <a:pt x="92399" y="25908"/>
                    <a:pt x="91385" y="29532"/>
                    <a:pt x="90878" y="31947"/>
                  </a:cubicBezTo>
                  <a:lnTo>
                    <a:pt x="61971" y="141369"/>
                  </a:lnTo>
                  <a:cubicBezTo>
                    <a:pt x="58928" y="153205"/>
                    <a:pt x="53603" y="168422"/>
                    <a:pt x="46249" y="184123"/>
                  </a:cubicBezTo>
                  <a:cubicBezTo>
                    <a:pt x="44728" y="187021"/>
                    <a:pt x="44728" y="187505"/>
                    <a:pt x="44728" y="187988"/>
                  </a:cubicBezTo>
                  <a:cubicBezTo>
                    <a:pt x="44728" y="189437"/>
                    <a:pt x="45742" y="189679"/>
                    <a:pt x="47010" y="189679"/>
                  </a:cubicBezTo>
                  <a:cubicBezTo>
                    <a:pt x="52082" y="189679"/>
                    <a:pt x="64506" y="183157"/>
                    <a:pt x="68310" y="178084"/>
                  </a:cubicBezTo>
                  <a:cubicBezTo>
                    <a:pt x="69831" y="175669"/>
                    <a:pt x="80988" y="151031"/>
                    <a:pt x="86313" y="130982"/>
                  </a:cubicBezTo>
                  <a:lnTo>
                    <a:pt x="114713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A620B0F-F60A-E5B6-C2DE-DEDE41348A4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86308" y="6793750"/>
              <a:ext cx="132870" cy="217152"/>
            </a:xfrm>
            <a:custGeom>
              <a:avLst/>
              <a:gdLst>
                <a:gd name="connsiteX0" fmla="*/ 98493 w 132870"/>
                <a:gd name="connsiteY0" fmla="*/ 5860 h 217152"/>
                <a:gd name="connsiteX1" fmla="*/ 99253 w 132870"/>
                <a:gd name="connsiteY1" fmla="*/ 2478 h 217152"/>
                <a:gd name="connsiteX2" fmla="*/ 96211 w 132870"/>
                <a:gd name="connsiteY2" fmla="*/ 63 h 217152"/>
                <a:gd name="connsiteX3" fmla="*/ 92407 w 132870"/>
                <a:gd name="connsiteY3" fmla="*/ 4894 h 217152"/>
                <a:gd name="connsiteX4" fmla="*/ 77700 w 132870"/>
                <a:gd name="connsiteY4" fmla="*/ 60691 h 217152"/>
                <a:gd name="connsiteX5" fmla="*/ 108 w 132870"/>
                <a:gd name="connsiteY5" fmla="*/ 126876 h 217152"/>
                <a:gd name="connsiteX6" fmla="*/ 48793 w 132870"/>
                <a:gd name="connsiteY6" fmla="*/ 170596 h 217152"/>
                <a:gd name="connsiteX7" fmla="*/ 42961 w 132870"/>
                <a:gd name="connsiteY7" fmla="*/ 193302 h 217152"/>
                <a:gd name="connsiteX8" fmla="*/ 37382 w 132870"/>
                <a:gd name="connsiteY8" fmla="*/ 214558 h 217152"/>
                <a:gd name="connsiteX9" fmla="*/ 40425 w 132870"/>
                <a:gd name="connsiteY9" fmla="*/ 217215 h 217152"/>
                <a:gd name="connsiteX10" fmla="*/ 42961 w 132870"/>
                <a:gd name="connsiteY10" fmla="*/ 216249 h 217152"/>
                <a:gd name="connsiteX11" fmla="*/ 45750 w 132870"/>
                <a:gd name="connsiteY11" fmla="*/ 206587 h 217152"/>
                <a:gd name="connsiteX12" fmla="*/ 55386 w 132870"/>
                <a:gd name="connsiteY12" fmla="*/ 170596 h 217152"/>
                <a:gd name="connsiteX13" fmla="*/ 132978 w 132870"/>
                <a:gd name="connsiteY13" fmla="*/ 104412 h 217152"/>
                <a:gd name="connsiteX14" fmla="*/ 84293 w 132870"/>
                <a:gd name="connsiteY14" fmla="*/ 60691 h 217152"/>
                <a:gd name="connsiteX15" fmla="*/ 98493 w 132870"/>
                <a:gd name="connsiteY15" fmla="*/ 5860 h 217152"/>
                <a:gd name="connsiteX16" fmla="*/ 50061 w 132870"/>
                <a:gd name="connsiteY16" fmla="*/ 165282 h 217152"/>
                <a:gd name="connsiteX17" fmla="*/ 16590 w 132870"/>
                <a:gd name="connsiteY17" fmla="*/ 131948 h 217152"/>
                <a:gd name="connsiteX18" fmla="*/ 76179 w 132870"/>
                <a:gd name="connsiteY18" fmla="*/ 66006 h 217152"/>
                <a:gd name="connsiteX19" fmla="*/ 50061 w 132870"/>
                <a:gd name="connsiteY19" fmla="*/ 165282 h 217152"/>
                <a:gd name="connsiteX20" fmla="*/ 82771 w 132870"/>
                <a:gd name="connsiteY20" fmla="*/ 66006 h 217152"/>
                <a:gd name="connsiteX21" fmla="*/ 116496 w 132870"/>
                <a:gd name="connsiteY21" fmla="*/ 99339 h 217152"/>
                <a:gd name="connsiteX22" fmla="*/ 56654 w 132870"/>
                <a:gd name="connsiteY22" fmla="*/ 165282 h 217152"/>
                <a:gd name="connsiteX23" fmla="*/ 82771 w 132870"/>
                <a:gd name="connsiteY23" fmla="*/ 66006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870" h="217152">
                  <a:moveTo>
                    <a:pt x="98493" y="5860"/>
                  </a:moveTo>
                  <a:cubicBezTo>
                    <a:pt x="98493" y="5377"/>
                    <a:pt x="99253" y="2720"/>
                    <a:pt x="99253" y="2478"/>
                  </a:cubicBezTo>
                  <a:cubicBezTo>
                    <a:pt x="99253" y="2237"/>
                    <a:pt x="99253" y="63"/>
                    <a:pt x="96211" y="63"/>
                  </a:cubicBezTo>
                  <a:cubicBezTo>
                    <a:pt x="93675" y="63"/>
                    <a:pt x="93421" y="787"/>
                    <a:pt x="92407" y="4894"/>
                  </a:cubicBezTo>
                  <a:lnTo>
                    <a:pt x="77700" y="60691"/>
                  </a:lnTo>
                  <a:cubicBezTo>
                    <a:pt x="37382" y="61899"/>
                    <a:pt x="108" y="94025"/>
                    <a:pt x="108" y="126876"/>
                  </a:cubicBezTo>
                  <a:cubicBezTo>
                    <a:pt x="108" y="149823"/>
                    <a:pt x="17858" y="168905"/>
                    <a:pt x="48793" y="170596"/>
                  </a:cubicBezTo>
                  <a:cubicBezTo>
                    <a:pt x="46765" y="178084"/>
                    <a:pt x="44990" y="185814"/>
                    <a:pt x="42961" y="193302"/>
                  </a:cubicBezTo>
                  <a:cubicBezTo>
                    <a:pt x="39918" y="204655"/>
                    <a:pt x="37382" y="213833"/>
                    <a:pt x="37382" y="214558"/>
                  </a:cubicBezTo>
                  <a:cubicBezTo>
                    <a:pt x="37382" y="216974"/>
                    <a:pt x="39158" y="217215"/>
                    <a:pt x="40425" y="217215"/>
                  </a:cubicBezTo>
                  <a:cubicBezTo>
                    <a:pt x="41693" y="217215"/>
                    <a:pt x="42200" y="216974"/>
                    <a:pt x="42961" y="216249"/>
                  </a:cubicBezTo>
                  <a:cubicBezTo>
                    <a:pt x="43468" y="215766"/>
                    <a:pt x="44990" y="209969"/>
                    <a:pt x="45750" y="206587"/>
                  </a:cubicBezTo>
                  <a:lnTo>
                    <a:pt x="55386" y="170596"/>
                  </a:lnTo>
                  <a:cubicBezTo>
                    <a:pt x="96211" y="169388"/>
                    <a:pt x="132978" y="136779"/>
                    <a:pt x="132978" y="104412"/>
                  </a:cubicBezTo>
                  <a:cubicBezTo>
                    <a:pt x="132978" y="85329"/>
                    <a:pt x="119539" y="63107"/>
                    <a:pt x="84293" y="60691"/>
                  </a:cubicBezTo>
                  <a:lnTo>
                    <a:pt x="98493" y="5860"/>
                  </a:lnTo>
                  <a:close/>
                  <a:moveTo>
                    <a:pt x="50061" y="165282"/>
                  </a:moveTo>
                  <a:cubicBezTo>
                    <a:pt x="34847" y="164557"/>
                    <a:pt x="16590" y="156103"/>
                    <a:pt x="16590" y="131948"/>
                  </a:cubicBezTo>
                  <a:cubicBezTo>
                    <a:pt x="16590" y="102963"/>
                    <a:pt x="38397" y="69146"/>
                    <a:pt x="76179" y="66006"/>
                  </a:cubicBezTo>
                  <a:lnTo>
                    <a:pt x="50061" y="165282"/>
                  </a:lnTo>
                  <a:close/>
                  <a:moveTo>
                    <a:pt x="82771" y="66006"/>
                  </a:moveTo>
                  <a:cubicBezTo>
                    <a:pt x="102043" y="66972"/>
                    <a:pt x="116496" y="78083"/>
                    <a:pt x="116496" y="99339"/>
                  </a:cubicBezTo>
                  <a:cubicBezTo>
                    <a:pt x="116496" y="127842"/>
                    <a:pt x="94689" y="162384"/>
                    <a:pt x="56654" y="165282"/>
                  </a:cubicBezTo>
                  <a:lnTo>
                    <a:pt x="82771" y="660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83092D6-C3FC-BEA7-4105-50C45CCC0AD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38915" y="6780223"/>
              <a:ext cx="56546" cy="241548"/>
            </a:xfrm>
            <a:custGeom>
              <a:avLst/>
              <a:gdLst>
                <a:gd name="connsiteX0" fmla="*/ 55392 w 56546"/>
                <a:gd name="connsiteY0" fmla="*/ 124943 h 241548"/>
                <a:gd name="connsiteX1" fmla="*/ 56660 w 56546"/>
                <a:gd name="connsiteY1" fmla="*/ 120837 h 241548"/>
                <a:gd name="connsiteX2" fmla="*/ 55392 w 56546"/>
                <a:gd name="connsiteY2" fmla="*/ 116731 h 241548"/>
                <a:gd name="connsiteX3" fmla="*/ 11017 w 56546"/>
                <a:gd name="connsiteY3" fmla="*/ 5618 h 241548"/>
                <a:gd name="connsiteX4" fmla="*/ 5185 w 56546"/>
                <a:gd name="connsiteY4" fmla="*/ 63 h 241548"/>
                <a:gd name="connsiteX5" fmla="*/ 114 w 56546"/>
                <a:gd name="connsiteY5" fmla="*/ 4894 h 241548"/>
                <a:gd name="connsiteX6" fmla="*/ 1382 w 56546"/>
                <a:gd name="connsiteY6" fmla="*/ 8759 h 241548"/>
                <a:gd name="connsiteX7" fmla="*/ 46263 w 56546"/>
                <a:gd name="connsiteY7" fmla="*/ 120837 h 241548"/>
                <a:gd name="connsiteX8" fmla="*/ 1382 w 56546"/>
                <a:gd name="connsiteY8" fmla="*/ 232433 h 241548"/>
                <a:gd name="connsiteX9" fmla="*/ 114 w 56546"/>
                <a:gd name="connsiteY9" fmla="*/ 236781 h 241548"/>
                <a:gd name="connsiteX10" fmla="*/ 5185 w 56546"/>
                <a:gd name="connsiteY10" fmla="*/ 241612 h 241548"/>
                <a:gd name="connsiteX11" fmla="*/ 10510 w 56546"/>
                <a:gd name="connsiteY11" fmla="*/ 236781 h 241548"/>
                <a:gd name="connsiteX12" fmla="*/ 55392 w 56546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46" h="241548">
                  <a:moveTo>
                    <a:pt x="55392" y="124943"/>
                  </a:moveTo>
                  <a:cubicBezTo>
                    <a:pt x="56660" y="122045"/>
                    <a:pt x="56660" y="121562"/>
                    <a:pt x="56660" y="120837"/>
                  </a:cubicBezTo>
                  <a:cubicBezTo>
                    <a:pt x="56660" y="120112"/>
                    <a:pt x="56660" y="119629"/>
                    <a:pt x="55392" y="116731"/>
                  </a:cubicBezTo>
                  <a:lnTo>
                    <a:pt x="11017" y="5618"/>
                  </a:lnTo>
                  <a:cubicBezTo>
                    <a:pt x="9496" y="1512"/>
                    <a:pt x="7974" y="63"/>
                    <a:pt x="5185" y="63"/>
                  </a:cubicBezTo>
                  <a:cubicBezTo>
                    <a:pt x="2396" y="63"/>
                    <a:pt x="114" y="2237"/>
                    <a:pt x="114" y="4894"/>
                  </a:cubicBezTo>
                  <a:cubicBezTo>
                    <a:pt x="114" y="5618"/>
                    <a:pt x="114" y="6101"/>
                    <a:pt x="1382" y="8759"/>
                  </a:cubicBezTo>
                  <a:lnTo>
                    <a:pt x="46263" y="120837"/>
                  </a:lnTo>
                  <a:lnTo>
                    <a:pt x="1382" y="232433"/>
                  </a:lnTo>
                  <a:cubicBezTo>
                    <a:pt x="114" y="235090"/>
                    <a:pt x="114" y="235573"/>
                    <a:pt x="114" y="236781"/>
                  </a:cubicBezTo>
                  <a:cubicBezTo>
                    <a:pt x="114" y="239438"/>
                    <a:pt x="2396" y="241612"/>
                    <a:pt x="5185" y="241612"/>
                  </a:cubicBezTo>
                  <a:cubicBezTo>
                    <a:pt x="8482" y="241612"/>
                    <a:pt x="9496" y="239196"/>
                    <a:pt x="10510" y="236781"/>
                  </a:cubicBezTo>
                  <a:lnTo>
                    <a:pt x="55392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95F3CA4-8DE3-C643-859D-F3E31C9FE0D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08214" y="6872736"/>
              <a:ext cx="168623" cy="56522"/>
            </a:xfrm>
            <a:custGeom>
              <a:avLst/>
              <a:gdLst>
                <a:gd name="connsiteX0" fmla="*/ 160123 w 168623"/>
                <a:gd name="connsiteY0" fmla="*/ 9725 h 56522"/>
                <a:gd name="connsiteX1" fmla="*/ 168744 w 168623"/>
                <a:gd name="connsiteY1" fmla="*/ 4894 h 56522"/>
                <a:gd name="connsiteX2" fmla="*/ 160376 w 168623"/>
                <a:gd name="connsiteY2" fmla="*/ 63 h 56522"/>
                <a:gd name="connsiteX3" fmla="*/ 8488 w 168623"/>
                <a:gd name="connsiteY3" fmla="*/ 63 h 56522"/>
                <a:gd name="connsiteX4" fmla="*/ 120 w 168623"/>
                <a:gd name="connsiteY4" fmla="*/ 4894 h 56522"/>
                <a:gd name="connsiteX5" fmla="*/ 8742 w 168623"/>
                <a:gd name="connsiteY5" fmla="*/ 9725 h 56522"/>
                <a:gd name="connsiteX6" fmla="*/ 160123 w 168623"/>
                <a:gd name="connsiteY6" fmla="*/ 9725 h 56522"/>
                <a:gd name="connsiteX7" fmla="*/ 160376 w 168623"/>
                <a:gd name="connsiteY7" fmla="*/ 56585 h 56522"/>
                <a:gd name="connsiteX8" fmla="*/ 168744 w 168623"/>
                <a:gd name="connsiteY8" fmla="*/ 51754 h 56522"/>
                <a:gd name="connsiteX9" fmla="*/ 160123 w 168623"/>
                <a:gd name="connsiteY9" fmla="*/ 46923 h 56522"/>
                <a:gd name="connsiteX10" fmla="*/ 8742 w 168623"/>
                <a:gd name="connsiteY10" fmla="*/ 46923 h 56522"/>
                <a:gd name="connsiteX11" fmla="*/ 120 w 168623"/>
                <a:gd name="connsiteY11" fmla="*/ 51754 h 56522"/>
                <a:gd name="connsiteX12" fmla="*/ 8488 w 168623"/>
                <a:gd name="connsiteY12" fmla="*/ 56585 h 56522"/>
                <a:gd name="connsiteX13" fmla="*/ 160376 w 168623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23" h="56522">
                  <a:moveTo>
                    <a:pt x="160123" y="9725"/>
                  </a:moveTo>
                  <a:cubicBezTo>
                    <a:pt x="163926" y="9725"/>
                    <a:pt x="168744" y="9725"/>
                    <a:pt x="168744" y="4894"/>
                  </a:cubicBezTo>
                  <a:cubicBezTo>
                    <a:pt x="168744" y="63"/>
                    <a:pt x="163926" y="63"/>
                    <a:pt x="160376" y="63"/>
                  </a:cubicBezTo>
                  <a:lnTo>
                    <a:pt x="8488" y="63"/>
                  </a:lnTo>
                  <a:cubicBezTo>
                    <a:pt x="4938" y="63"/>
                    <a:pt x="120" y="63"/>
                    <a:pt x="120" y="4894"/>
                  </a:cubicBezTo>
                  <a:cubicBezTo>
                    <a:pt x="120" y="9725"/>
                    <a:pt x="4938" y="9725"/>
                    <a:pt x="8742" y="9725"/>
                  </a:cubicBezTo>
                  <a:lnTo>
                    <a:pt x="160123" y="9725"/>
                  </a:lnTo>
                  <a:close/>
                  <a:moveTo>
                    <a:pt x="160376" y="56585"/>
                  </a:moveTo>
                  <a:cubicBezTo>
                    <a:pt x="163926" y="56585"/>
                    <a:pt x="168744" y="56585"/>
                    <a:pt x="168744" y="51754"/>
                  </a:cubicBezTo>
                  <a:cubicBezTo>
                    <a:pt x="168744" y="46923"/>
                    <a:pt x="163926" y="46923"/>
                    <a:pt x="160123" y="46923"/>
                  </a:cubicBezTo>
                  <a:lnTo>
                    <a:pt x="8742" y="46923"/>
                  </a:lnTo>
                  <a:cubicBezTo>
                    <a:pt x="4938" y="46923"/>
                    <a:pt x="120" y="46923"/>
                    <a:pt x="120" y="51754"/>
                  </a:cubicBezTo>
                  <a:cubicBezTo>
                    <a:pt x="120" y="56585"/>
                    <a:pt x="4938" y="56585"/>
                    <a:pt x="8488" y="56585"/>
                  </a:cubicBezTo>
                  <a:lnTo>
                    <a:pt x="160376" y="565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CA8A8FF-9322-AEC5-0044-245E5DF1BA2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89562" y="6780223"/>
              <a:ext cx="56546" cy="241548"/>
            </a:xfrm>
            <a:custGeom>
              <a:avLst/>
              <a:gdLst>
                <a:gd name="connsiteX0" fmla="*/ 55409 w 56546"/>
                <a:gd name="connsiteY0" fmla="*/ 9242 h 241548"/>
                <a:gd name="connsiteX1" fmla="*/ 56677 w 56546"/>
                <a:gd name="connsiteY1" fmla="*/ 4894 h 241548"/>
                <a:gd name="connsiteX2" fmla="*/ 51605 w 56546"/>
                <a:gd name="connsiteY2" fmla="*/ 63 h 241548"/>
                <a:gd name="connsiteX3" fmla="*/ 45773 w 56546"/>
                <a:gd name="connsiteY3" fmla="*/ 5618 h 241548"/>
                <a:gd name="connsiteX4" fmla="*/ 1399 w 56546"/>
                <a:gd name="connsiteY4" fmla="*/ 116489 h 241548"/>
                <a:gd name="connsiteX5" fmla="*/ 131 w 56546"/>
                <a:gd name="connsiteY5" fmla="*/ 120837 h 241548"/>
                <a:gd name="connsiteX6" fmla="*/ 1399 w 56546"/>
                <a:gd name="connsiteY6" fmla="*/ 124943 h 241548"/>
                <a:gd name="connsiteX7" fmla="*/ 45773 w 56546"/>
                <a:gd name="connsiteY7" fmla="*/ 235814 h 241548"/>
                <a:gd name="connsiteX8" fmla="*/ 51605 w 56546"/>
                <a:gd name="connsiteY8" fmla="*/ 241612 h 241548"/>
                <a:gd name="connsiteX9" fmla="*/ 56677 w 56546"/>
                <a:gd name="connsiteY9" fmla="*/ 236781 h 241548"/>
                <a:gd name="connsiteX10" fmla="*/ 55409 w 56546"/>
                <a:gd name="connsiteY10" fmla="*/ 232916 h 241548"/>
                <a:gd name="connsiteX11" fmla="*/ 10527 w 56546"/>
                <a:gd name="connsiteY11" fmla="*/ 120837 h 241548"/>
                <a:gd name="connsiteX12" fmla="*/ 55409 w 56546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46" h="241548">
                  <a:moveTo>
                    <a:pt x="55409" y="9242"/>
                  </a:moveTo>
                  <a:cubicBezTo>
                    <a:pt x="56677" y="6585"/>
                    <a:pt x="56677" y="6101"/>
                    <a:pt x="56677" y="4894"/>
                  </a:cubicBezTo>
                  <a:cubicBezTo>
                    <a:pt x="56677" y="2237"/>
                    <a:pt x="54395" y="63"/>
                    <a:pt x="51605" y="63"/>
                  </a:cubicBezTo>
                  <a:cubicBezTo>
                    <a:pt x="49323" y="63"/>
                    <a:pt x="47548" y="1271"/>
                    <a:pt x="45773" y="5618"/>
                  </a:cubicBezTo>
                  <a:lnTo>
                    <a:pt x="1399" y="116489"/>
                  </a:lnTo>
                  <a:cubicBezTo>
                    <a:pt x="892" y="117939"/>
                    <a:pt x="131" y="119388"/>
                    <a:pt x="131" y="120837"/>
                  </a:cubicBezTo>
                  <a:cubicBezTo>
                    <a:pt x="131" y="121562"/>
                    <a:pt x="131" y="122045"/>
                    <a:pt x="1399" y="124943"/>
                  </a:cubicBezTo>
                  <a:lnTo>
                    <a:pt x="45773" y="235814"/>
                  </a:lnTo>
                  <a:cubicBezTo>
                    <a:pt x="46788" y="238471"/>
                    <a:pt x="48056" y="241612"/>
                    <a:pt x="51605" y="241612"/>
                  </a:cubicBezTo>
                  <a:cubicBezTo>
                    <a:pt x="54395" y="241612"/>
                    <a:pt x="56677" y="239438"/>
                    <a:pt x="56677" y="236781"/>
                  </a:cubicBezTo>
                  <a:cubicBezTo>
                    <a:pt x="56677" y="236056"/>
                    <a:pt x="56677" y="235573"/>
                    <a:pt x="55409" y="232916"/>
                  </a:cubicBezTo>
                  <a:lnTo>
                    <a:pt x="10527" y="120837"/>
                  </a:lnTo>
                  <a:lnTo>
                    <a:pt x="55409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93FDDD0-86FB-4271-BC9D-B4794C6ED2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67634" y="6793750"/>
              <a:ext cx="153663" cy="217152"/>
            </a:xfrm>
            <a:custGeom>
              <a:avLst/>
              <a:gdLst>
                <a:gd name="connsiteX0" fmla="*/ 115002 w 153663"/>
                <a:gd name="connsiteY0" fmla="*/ 6343 h 217152"/>
                <a:gd name="connsiteX1" fmla="*/ 115762 w 153663"/>
                <a:gd name="connsiteY1" fmla="*/ 2720 h 217152"/>
                <a:gd name="connsiteX2" fmla="*/ 112720 w 153663"/>
                <a:gd name="connsiteY2" fmla="*/ 63 h 217152"/>
                <a:gd name="connsiteX3" fmla="*/ 108916 w 153663"/>
                <a:gd name="connsiteY3" fmla="*/ 4894 h 217152"/>
                <a:gd name="connsiteX4" fmla="*/ 66824 w 153663"/>
                <a:gd name="connsiteY4" fmla="*/ 164557 h 217152"/>
                <a:gd name="connsiteX5" fmla="*/ 37917 w 153663"/>
                <a:gd name="connsiteY5" fmla="*/ 137504 h 217152"/>
                <a:gd name="connsiteX6" fmla="*/ 51609 w 153663"/>
                <a:gd name="connsiteY6" fmla="*/ 92576 h 217152"/>
                <a:gd name="connsiteX7" fmla="*/ 54399 w 153663"/>
                <a:gd name="connsiteY7" fmla="*/ 80740 h 217152"/>
                <a:gd name="connsiteX8" fmla="*/ 33606 w 153663"/>
                <a:gd name="connsiteY8" fmla="*/ 60933 h 217152"/>
                <a:gd name="connsiteX9" fmla="*/ 135 w 153663"/>
                <a:gd name="connsiteY9" fmla="*/ 98132 h 217152"/>
                <a:gd name="connsiteX10" fmla="*/ 3178 w 153663"/>
                <a:gd name="connsiteY10" fmla="*/ 100547 h 217152"/>
                <a:gd name="connsiteX11" fmla="*/ 7235 w 153663"/>
                <a:gd name="connsiteY11" fmla="*/ 96199 h 217152"/>
                <a:gd name="connsiteX12" fmla="*/ 32845 w 153663"/>
                <a:gd name="connsiteY12" fmla="*/ 66247 h 217152"/>
                <a:gd name="connsiteX13" fmla="*/ 39184 w 153663"/>
                <a:gd name="connsiteY13" fmla="*/ 73977 h 217152"/>
                <a:gd name="connsiteX14" fmla="*/ 33352 w 153663"/>
                <a:gd name="connsiteY14" fmla="*/ 94750 h 217152"/>
                <a:gd name="connsiteX15" fmla="*/ 21181 w 153663"/>
                <a:gd name="connsiteY15" fmla="*/ 135572 h 217152"/>
                <a:gd name="connsiteX16" fmla="*/ 65302 w 153663"/>
                <a:gd name="connsiteY16" fmla="*/ 169872 h 217152"/>
                <a:gd name="connsiteX17" fmla="*/ 59724 w 153663"/>
                <a:gd name="connsiteY17" fmla="*/ 191852 h 217152"/>
                <a:gd name="connsiteX18" fmla="*/ 53891 w 153663"/>
                <a:gd name="connsiteY18" fmla="*/ 214800 h 217152"/>
                <a:gd name="connsiteX19" fmla="*/ 56934 w 153663"/>
                <a:gd name="connsiteY19" fmla="*/ 217215 h 217152"/>
                <a:gd name="connsiteX20" fmla="*/ 59216 w 153663"/>
                <a:gd name="connsiteY20" fmla="*/ 216249 h 217152"/>
                <a:gd name="connsiteX21" fmla="*/ 62259 w 153663"/>
                <a:gd name="connsiteY21" fmla="*/ 206345 h 217152"/>
                <a:gd name="connsiteX22" fmla="*/ 71895 w 153663"/>
                <a:gd name="connsiteY22" fmla="*/ 170355 h 217152"/>
                <a:gd name="connsiteX23" fmla="*/ 127427 w 153663"/>
                <a:gd name="connsiteY23" fmla="*/ 144509 h 217152"/>
                <a:gd name="connsiteX24" fmla="*/ 145937 w 153663"/>
                <a:gd name="connsiteY24" fmla="*/ 115523 h 217152"/>
                <a:gd name="connsiteX25" fmla="*/ 153798 w 153663"/>
                <a:gd name="connsiteY25" fmla="*/ 77841 h 217152"/>
                <a:gd name="connsiteX26" fmla="*/ 142641 w 153663"/>
                <a:gd name="connsiteY26" fmla="*/ 60933 h 217152"/>
                <a:gd name="connsiteX27" fmla="*/ 129962 w 153663"/>
                <a:gd name="connsiteY27" fmla="*/ 72527 h 217152"/>
                <a:gd name="connsiteX28" fmla="*/ 133766 w 153663"/>
                <a:gd name="connsiteY28" fmla="*/ 79049 h 217152"/>
                <a:gd name="connsiteX29" fmla="*/ 142894 w 153663"/>
                <a:gd name="connsiteY29" fmla="*/ 99581 h 217152"/>
                <a:gd name="connsiteX30" fmla="*/ 120834 w 153663"/>
                <a:gd name="connsiteY30" fmla="*/ 143543 h 217152"/>
                <a:gd name="connsiteX31" fmla="*/ 73163 w 153663"/>
                <a:gd name="connsiteY31" fmla="*/ 165041 h 217152"/>
                <a:gd name="connsiteX32" fmla="*/ 115002 w 153663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663" h="217152">
                  <a:moveTo>
                    <a:pt x="115002" y="6343"/>
                  </a:moveTo>
                  <a:cubicBezTo>
                    <a:pt x="115255" y="5377"/>
                    <a:pt x="115762" y="3928"/>
                    <a:pt x="115762" y="2720"/>
                  </a:cubicBezTo>
                  <a:cubicBezTo>
                    <a:pt x="115762" y="304"/>
                    <a:pt x="113987" y="63"/>
                    <a:pt x="112720" y="63"/>
                  </a:cubicBezTo>
                  <a:cubicBezTo>
                    <a:pt x="110184" y="63"/>
                    <a:pt x="109930" y="546"/>
                    <a:pt x="108916" y="4894"/>
                  </a:cubicBezTo>
                  <a:lnTo>
                    <a:pt x="66824" y="164557"/>
                  </a:lnTo>
                  <a:cubicBezTo>
                    <a:pt x="47552" y="162384"/>
                    <a:pt x="37917" y="153446"/>
                    <a:pt x="37917" y="137504"/>
                  </a:cubicBezTo>
                  <a:cubicBezTo>
                    <a:pt x="37917" y="132673"/>
                    <a:pt x="37917" y="126393"/>
                    <a:pt x="51609" y="92576"/>
                  </a:cubicBezTo>
                  <a:cubicBezTo>
                    <a:pt x="52624" y="89677"/>
                    <a:pt x="54399" y="85571"/>
                    <a:pt x="54399" y="80740"/>
                  </a:cubicBezTo>
                  <a:cubicBezTo>
                    <a:pt x="54399" y="69870"/>
                    <a:pt x="46284" y="60933"/>
                    <a:pt x="33606" y="60933"/>
                  </a:cubicBezTo>
                  <a:cubicBezTo>
                    <a:pt x="9517" y="60933"/>
                    <a:pt x="135" y="95958"/>
                    <a:pt x="135" y="98132"/>
                  </a:cubicBezTo>
                  <a:cubicBezTo>
                    <a:pt x="135" y="100547"/>
                    <a:pt x="2670" y="100547"/>
                    <a:pt x="3178" y="100547"/>
                  </a:cubicBezTo>
                  <a:cubicBezTo>
                    <a:pt x="5713" y="100547"/>
                    <a:pt x="5967" y="100064"/>
                    <a:pt x="7235" y="96199"/>
                  </a:cubicBezTo>
                  <a:cubicBezTo>
                    <a:pt x="14081" y="73252"/>
                    <a:pt x="24224" y="66247"/>
                    <a:pt x="32845" y="66247"/>
                  </a:cubicBezTo>
                  <a:cubicBezTo>
                    <a:pt x="34874" y="66247"/>
                    <a:pt x="39184" y="66247"/>
                    <a:pt x="39184" y="73977"/>
                  </a:cubicBezTo>
                  <a:cubicBezTo>
                    <a:pt x="39184" y="80257"/>
                    <a:pt x="36649" y="86296"/>
                    <a:pt x="33352" y="94750"/>
                  </a:cubicBezTo>
                  <a:cubicBezTo>
                    <a:pt x="21181" y="125185"/>
                    <a:pt x="21181" y="131465"/>
                    <a:pt x="21181" y="135572"/>
                  </a:cubicBezTo>
                  <a:cubicBezTo>
                    <a:pt x="21181" y="158519"/>
                    <a:pt x="40959" y="168422"/>
                    <a:pt x="65302" y="169872"/>
                  </a:cubicBezTo>
                  <a:cubicBezTo>
                    <a:pt x="63274" y="178567"/>
                    <a:pt x="63274" y="179050"/>
                    <a:pt x="59724" y="191852"/>
                  </a:cubicBezTo>
                  <a:cubicBezTo>
                    <a:pt x="58963" y="194509"/>
                    <a:pt x="53891" y="214075"/>
                    <a:pt x="53891" y="214800"/>
                  </a:cubicBezTo>
                  <a:cubicBezTo>
                    <a:pt x="53891" y="215041"/>
                    <a:pt x="53891" y="217215"/>
                    <a:pt x="56934" y="217215"/>
                  </a:cubicBezTo>
                  <a:cubicBezTo>
                    <a:pt x="57441" y="217215"/>
                    <a:pt x="58709" y="217215"/>
                    <a:pt x="59216" y="216249"/>
                  </a:cubicBezTo>
                  <a:cubicBezTo>
                    <a:pt x="59977" y="215766"/>
                    <a:pt x="61499" y="209727"/>
                    <a:pt x="62259" y="206345"/>
                  </a:cubicBezTo>
                  <a:lnTo>
                    <a:pt x="71895" y="170355"/>
                  </a:lnTo>
                  <a:cubicBezTo>
                    <a:pt x="81277" y="170355"/>
                    <a:pt x="103591" y="170355"/>
                    <a:pt x="127427" y="144509"/>
                  </a:cubicBezTo>
                  <a:cubicBezTo>
                    <a:pt x="137823" y="133398"/>
                    <a:pt x="143148" y="122770"/>
                    <a:pt x="145937" y="115523"/>
                  </a:cubicBezTo>
                  <a:cubicBezTo>
                    <a:pt x="148219" y="109484"/>
                    <a:pt x="153798" y="88470"/>
                    <a:pt x="153798" y="77841"/>
                  </a:cubicBezTo>
                  <a:cubicBezTo>
                    <a:pt x="153798" y="64315"/>
                    <a:pt x="146951" y="60933"/>
                    <a:pt x="142641" y="60933"/>
                  </a:cubicBezTo>
                  <a:cubicBezTo>
                    <a:pt x="136302" y="60933"/>
                    <a:pt x="129962" y="67213"/>
                    <a:pt x="129962" y="72527"/>
                  </a:cubicBezTo>
                  <a:cubicBezTo>
                    <a:pt x="129962" y="75668"/>
                    <a:pt x="131484" y="77117"/>
                    <a:pt x="133766" y="79049"/>
                  </a:cubicBezTo>
                  <a:cubicBezTo>
                    <a:pt x="136555" y="81706"/>
                    <a:pt x="142894" y="87987"/>
                    <a:pt x="142894" y="99581"/>
                  </a:cubicBezTo>
                  <a:cubicBezTo>
                    <a:pt x="142894" y="115040"/>
                    <a:pt x="129709" y="134847"/>
                    <a:pt x="120834" y="143543"/>
                  </a:cubicBezTo>
                  <a:cubicBezTo>
                    <a:pt x="98520" y="165041"/>
                    <a:pt x="82291" y="165041"/>
                    <a:pt x="73163" y="165041"/>
                  </a:cubicBezTo>
                  <a:lnTo>
                    <a:pt x="115002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315B4D5-D15B-D362-9F97-30C74D467B1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56358" y="6935780"/>
              <a:ext cx="29667" cy="72223"/>
            </a:xfrm>
            <a:custGeom>
              <a:avLst/>
              <a:gdLst>
                <a:gd name="connsiteX0" fmla="*/ 29809 w 29667"/>
                <a:gd name="connsiteY0" fmla="*/ 25425 h 72223"/>
                <a:gd name="connsiteX1" fmla="*/ 13581 w 29667"/>
                <a:gd name="connsiteY1" fmla="*/ 63 h 72223"/>
                <a:gd name="connsiteX2" fmla="*/ 142 w 29667"/>
                <a:gd name="connsiteY2" fmla="*/ 12865 h 72223"/>
                <a:gd name="connsiteX3" fmla="*/ 13581 w 29667"/>
                <a:gd name="connsiteY3" fmla="*/ 25667 h 72223"/>
                <a:gd name="connsiteX4" fmla="*/ 22456 w 29667"/>
                <a:gd name="connsiteY4" fmla="*/ 22527 h 72223"/>
                <a:gd name="connsiteX5" fmla="*/ 23724 w 29667"/>
                <a:gd name="connsiteY5" fmla="*/ 21802 h 72223"/>
                <a:gd name="connsiteX6" fmla="*/ 24231 w 29667"/>
                <a:gd name="connsiteY6" fmla="*/ 25425 h 72223"/>
                <a:gd name="connsiteX7" fmla="*/ 6988 w 29667"/>
                <a:gd name="connsiteY7" fmla="*/ 65764 h 72223"/>
                <a:gd name="connsiteX8" fmla="*/ 4199 w 29667"/>
                <a:gd name="connsiteY8" fmla="*/ 69629 h 72223"/>
                <a:gd name="connsiteX9" fmla="*/ 6734 w 29667"/>
                <a:gd name="connsiteY9" fmla="*/ 72286 h 72223"/>
                <a:gd name="connsiteX10" fmla="*/ 29809 w 29667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67" h="72223">
                  <a:moveTo>
                    <a:pt x="29809" y="25425"/>
                  </a:moveTo>
                  <a:cubicBezTo>
                    <a:pt x="29809" y="9483"/>
                    <a:pt x="23470" y="63"/>
                    <a:pt x="13581" y="63"/>
                  </a:cubicBezTo>
                  <a:cubicBezTo>
                    <a:pt x="5213" y="63"/>
                    <a:pt x="142" y="6101"/>
                    <a:pt x="142" y="12865"/>
                  </a:cubicBezTo>
                  <a:cubicBezTo>
                    <a:pt x="142" y="19387"/>
                    <a:pt x="5213" y="25667"/>
                    <a:pt x="13581" y="25667"/>
                  </a:cubicBezTo>
                  <a:cubicBezTo>
                    <a:pt x="16624" y="25667"/>
                    <a:pt x="19920" y="24701"/>
                    <a:pt x="22456" y="22527"/>
                  </a:cubicBezTo>
                  <a:cubicBezTo>
                    <a:pt x="23216" y="22044"/>
                    <a:pt x="23470" y="21802"/>
                    <a:pt x="23724" y="21802"/>
                  </a:cubicBezTo>
                  <a:cubicBezTo>
                    <a:pt x="23977" y="21802"/>
                    <a:pt x="24231" y="22044"/>
                    <a:pt x="24231" y="25425"/>
                  </a:cubicBezTo>
                  <a:cubicBezTo>
                    <a:pt x="24231" y="43300"/>
                    <a:pt x="15356" y="57793"/>
                    <a:pt x="6988" y="65764"/>
                  </a:cubicBezTo>
                  <a:cubicBezTo>
                    <a:pt x="4199" y="68421"/>
                    <a:pt x="4199" y="68904"/>
                    <a:pt x="4199" y="69629"/>
                  </a:cubicBezTo>
                  <a:cubicBezTo>
                    <a:pt x="4199" y="71320"/>
                    <a:pt x="5467" y="72286"/>
                    <a:pt x="6734" y="72286"/>
                  </a:cubicBezTo>
                  <a:cubicBezTo>
                    <a:pt x="9524" y="72286"/>
                    <a:pt x="29809" y="53687"/>
                    <a:pt x="29809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D18B3E3-6FED-7BEE-0708-42ADE630880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259672" y="6793750"/>
              <a:ext cx="132870" cy="217152"/>
            </a:xfrm>
            <a:custGeom>
              <a:avLst/>
              <a:gdLst>
                <a:gd name="connsiteX0" fmla="*/ 98531 w 132870"/>
                <a:gd name="connsiteY0" fmla="*/ 5860 h 217152"/>
                <a:gd name="connsiteX1" fmla="*/ 99292 w 132870"/>
                <a:gd name="connsiteY1" fmla="*/ 2478 h 217152"/>
                <a:gd name="connsiteX2" fmla="*/ 96249 w 132870"/>
                <a:gd name="connsiteY2" fmla="*/ 63 h 217152"/>
                <a:gd name="connsiteX3" fmla="*/ 92445 w 132870"/>
                <a:gd name="connsiteY3" fmla="*/ 4894 h 217152"/>
                <a:gd name="connsiteX4" fmla="*/ 77738 w 132870"/>
                <a:gd name="connsiteY4" fmla="*/ 60691 h 217152"/>
                <a:gd name="connsiteX5" fmla="*/ 146 w 132870"/>
                <a:gd name="connsiteY5" fmla="*/ 126876 h 217152"/>
                <a:gd name="connsiteX6" fmla="*/ 48831 w 132870"/>
                <a:gd name="connsiteY6" fmla="*/ 170596 h 217152"/>
                <a:gd name="connsiteX7" fmla="*/ 42999 w 132870"/>
                <a:gd name="connsiteY7" fmla="*/ 193302 h 217152"/>
                <a:gd name="connsiteX8" fmla="*/ 37421 w 132870"/>
                <a:gd name="connsiteY8" fmla="*/ 214558 h 217152"/>
                <a:gd name="connsiteX9" fmla="*/ 40464 w 132870"/>
                <a:gd name="connsiteY9" fmla="*/ 217215 h 217152"/>
                <a:gd name="connsiteX10" fmla="*/ 42999 w 132870"/>
                <a:gd name="connsiteY10" fmla="*/ 216249 h 217152"/>
                <a:gd name="connsiteX11" fmla="*/ 45789 w 132870"/>
                <a:gd name="connsiteY11" fmla="*/ 206587 h 217152"/>
                <a:gd name="connsiteX12" fmla="*/ 55424 w 132870"/>
                <a:gd name="connsiteY12" fmla="*/ 170596 h 217152"/>
                <a:gd name="connsiteX13" fmla="*/ 133016 w 132870"/>
                <a:gd name="connsiteY13" fmla="*/ 104412 h 217152"/>
                <a:gd name="connsiteX14" fmla="*/ 84331 w 132870"/>
                <a:gd name="connsiteY14" fmla="*/ 60691 h 217152"/>
                <a:gd name="connsiteX15" fmla="*/ 98531 w 132870"/>
                <a:gd name="connsiteY15" fmla="*/ 5860 h 217152"/>
                <a:gd name="connsiteX16" fmla="*/ 50099 w 132870"/>
                <a:gd name="connsiteY16" fmla="*/ 165282 h 217152"/>
                <a:gd name="connsiteX17" fmla="*/ 16628 w 132870"/>
                <a:gd name="connsiteY17" fmla="*/ 131948 h 217152"/>
                <a:gd name="connsiteX18" fmla="*/ 76217 w 132870"/>
                <a:gd name="connsiteY18" fmla="*/ 66006 h 217152"/>
                <a:gd name="connsiteX19" fmla="*/ 50099 w 132870"/>
                <a:gd name="connsiteY19" fmla="*/ 165282 h 217152"/>
                <a:gd name="connsiteX20" fmla="*/ 82810 w 132870"/>
                <a:gd name="connsiteY20" fmla="*/ 66006 h 217152"/>
                <a:gd name="connsiteX21" fmla="*/ 116534 w 132870"/>
                <a:gd name="connsiteY21" fmla="*/ 99339 h 217152"/>
                <a:gd name="connsiteX22" fmla="*/ 56692 w 132870"/>
                <a:gd name="connsiteY22" fmla="*/ 165282 h 217152"/>
                <a:gd name="connsiteX23" fmla="*/ 82810 w 132870"/>
                <a:gd name="connsiteY23" fmla="*/ 66006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870" h="217152">
                  <a:moveTo>
                    <a:pt x="98531" y="5860"/>
                  </a:moveTo>
                  <a:cubicBezTo>
                    <a:pt x="98531" y="5377"/>
                    <a:pt x="99292" y="2720"/>
                    <a:pt x="99292" y="2478"/>
                  </a:cubicBezTo>
                  <a:cubicBezTo>
                    <a:pt x="99292" y="2237"/>
                    <a:pt x="99292" y="63"/>
                    <a:pt x="96249" y="63"/>
                  </a:cubicBezTo>
                  <a:cubicBezTo>
                    <a:pt x="93713" y="63"/>
                    <a:pt x="93460" y="787"/>
                    <a:pt x="92445" y="4894"/>
                  </a:cubicBezTo>
                  <a:lnTo>
                    <a:pt x="77738" y="60691"/>
                  </a:lnTo>
                  <a:cubicBezTo>
                    <a:pt x="37421" y="61899"/>
                    <a:pt x="146" y="94025"/>
                    <a:pt x="146" y="126876"/>
                  </a:cubicBezTo>
                  <a:cubicBezTo>
                    <a:pt x="146" y="149823"/>
                    <a:pt x="17896" y="168905"/>
                    <a:pt x="48831" y="170596"/>
                  </a:cubicBezTo>
                  <a:cubicBezTo>
                    <a:pt x="46803" y="178084"/>
                    <a:pt x="45028" y="185814"/>
                    <a:pt x="42999" y="193302"/>
                  </a:cubicBezTo>
                  <a:cubicBezTo>
                    <a:pt x="39956" y="204655"/>
                    <a:pt x="37421" y="213833"/>
                    <a:pt x="37421" y="214558"/>
                  </a:cubicBezTo>
                  <a:cubicBezTo>
                    <a:pt x="37421" y="216974"/>
                    <a:pt x="39196" y="217215"/>
                    <a:pt x="40464" y="217215"/>
                  </a:cubicBezTo>
                  <a:cubicBezTo>
                    <a:pt x="41731" y="217215"/>
                    <a:pt x="42239" y="216974"/>
                    <a:pt x="42999" y="216249"/>
                  </a:cubicBezTo>
                  <a:cubicBezTo>
                    <a:pt x="43506" y="215766"/>
                    <a:pt x="45028" y="209969"/>
                    <a:pt x="45789" y="206587"/>
                  </a:cubicBezTo>
                  <a:lnTo>
                    <a:pt x="55424" y="170596"/>
                  </a:lnTo>
                  <a:cubicBezTo>
                    <a:pt x="96249" y="169388"/>
                    <a:pt x="133016" y="136779"/>
                    <a:pt x="133016" y="104412"/>
                  </a:cubicBezTo>
                  <a:cubicBezTo>
                    <a:pt x="133016" y="85329"/>
                    <a:pt x="119577" y="63107"/>
                    <a:pt x="84331" y="60691"/>
                  </a:cubicBezTo>
                  <a:lnTo>
                    <a:pt x="98531" y="5860"/>
                  </a:lnTo>
                  <a:close/>
                  <a:moveTo>
                    <a:pt x="50099" y="165282"/>
                  </a:moveTo>
                  <a:cubicBezTo>
                    <a:pt x="34885" y="164557"/>
                    <a:pt x="16628" y="156103"/>
                    <a:pt x="16628" y="131948"/>
                  </a:cubicBezTo>
                  <a:cubicBezTo>
                    <a:pt x="16628" y="102963"/>
                    <a:pt x="38435" y="69146"/>
                    <a:pt x="76217" y="66006"/>
                  </a:cubicBezTo>
                  <a:lnTo>
                    <a:pt x="50099" y="165282"/>
                  </a:lnTo>
                  <a:close/>
                  <a:moveTo>
                    <a:pt x="82810" y="66006"/>
                  </a:moveTo>
                  <a:cubicBezTo>
                    <a:pt x="102081" y="66972"/>
                    <a:pt x="116534" y="78083"/>
                    <a:pt x="116534" y="99339"/>
                  </a:cubicBezTo>
                  <a:cubicBezTo>
                    <a:pt x="116534" y="127842"/>
                    <a:pt x="94727" y="162384"/>
                    <a:pt x="56692" y="165282"/>
                  </a:cubicBezTo>
                  <a:lnTo>
                    <a:pt x="82810" y="660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35F3B93-176F-3559-E467-83AED17D31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12279" y="6780223"/>
              <a:ext cx="56546" cy="241548"/>
            </a:xfrm>
            <a:custGeom>
              <a:avLst/>
              <a:gdLst>
                <a:gd name="connsiteX0" fmla="*/ 55430 w 56546"/>
                <a:gd name="connsiteY0" fmla="*/ 124943 h 241548"/>
                <a:gd name="connsiteX1" fmla="*/ 56698 w 56546"/>
                <a:gd name="connsiteY1" fmla="*/ 120837 h 241548"/>
                <a:gd name="connsiteX2" fmla="*/ 55430 w 56546"/>
                <a:gd name="connsiteY2" fmla="*/ 116731 h 241548"/>
                <a:gd name="connsiteX3" fmla="*/ 11055 w 56546"/>
                <a:gd name="connsiteY3" fmla="*/ 5618 h 241548"/>
                <a:gd name="connsiteX4" fmla="*/ 5223 w 56546"/>
                <a:gd name="connsiteY4" fmla="*/ 63 h 241548"/>
                <a:gd name="connsiteX5" fmla="*/ 152 w 56546"/>
                <a:gd name="connsiteY5" fmla="*/ 4894 h 241548"/>
                <a:gd name="connsiteX6" fmla="*/ 1420 w 56546"/>
                <a:gd name="connsiteY6" fmla="*/ 8759 h 241548"/>
                <a:gd name="connsiteX7" fmla="*/ 46302 w 56546"/>
                <a:gd name="connsiteY7" fmla="*/ 120837 h 241548"/>
                <a:gd name="connsiteX8" fmla="*/ 1420 w 56546"/>
                <a:gd name="connsiteY8" fmla="*/ 232433 h 241548"/>
                <a:gd name="connsiteX9" fmla="*/ 152 w 56546"/>
                <a:gd name="connsiteY9" fmla="*/ 236781 h 241548"/>
                <a:gd name="connsiteX10" fmla="*/ 5223 w 56546"/>
                <a:gd name="connsiteY10" fmla="*/ 241612 h 241548"/>
                <a:gd name="connsiteX11" fmla="*/ 10548 w 56546"/>
                <a:gd name="connsiteY11" fmla="*/ 236781 h 241548"/>
                <a:gd name="connsiteX12" fmla="*/ 55430 w 56546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46" h="241548">
                  <a:moveTo>
                    <a:pt x="55430" y="124943"/>
                  </a:moveTo>
                  <a:cubicBezTo>
                    <a:pt x="56698" y="122045"/>
                    <a:pt x="56698" y="121562"/>
                    <a:pt x="56698" y="120837"/>
                  </a:cubicBezTo>
                  <a:cubicBezTo>
                    <a:pt x="56698" y="120112"/>
                    <a:pt x="56698" y="119629"/>
                    <a:pt x="55430" y="116731"/>
                  </a:cubicBezTo>
                  <a:lnTo>
                    <a:pt x="11055" y="5618"/>
                  </a:lnTo>
                  <a:cubicBezTo>
                    <a:pt x="9534" y="1512"/>
                    <a:pt x="8013" y="63"/>
                    <a:pt x="5223" y="63"/>
                  </a:cubicBezTo>
                  <a:cubicBezTo>
                    <a:pt x="2434" y="63"/>
                    <a:pt x="152" y="2237"/>
                    <a:pt x="152" y="4894"/>
                  </a:cubicBezTo>
                  <a:cubicBezTo>
                    <a:pt x="152" y="5618"/>
                    <a:pt x="152" y="6101"/>
                    <a:pt x="1420" y="8759"/>
                  </a:cubicBezTo>
                  <a:lnTo>
                    <a:pt x="46302" y="120837"/>
                  </a:lnTo>
                  <a:lnTo>
                    <a:pt x="1420" y="232433"/>
                  </a:lnTo>
                  <a:cubicBezTo>
                    <a:pt x="152" y="235090"/>
                    <a:pt x="152" y="235573"/>
                    <a:pt x="152" y="236781"/>
                  </a:cubicBezTo>
                  <a:cubicBezTo>
                    <a:pt x="152" y="239438"/>
                    <a:pt x="2434" y="241612"/>
                    <a:pt x="5223" y="241612"/>
                  </a:cubicBezTo>
                  <a:cubicBezTo>
                    <a:pt x="8520" y="241612"/>
                    <a:pt x="9534" y="239196"/>
                    <a:pt x="10548" y="236781"/>
                  </a:cubicBezTo>
                  <a:lnTo>
                    <a:pt x="55430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4E913BA-9374-0A94-1C6B-7953D43EA65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512741" y="6761315"/>
              <a:ext cx="72064" cy="72875"/>
            </a:xfrm>
            <a:custGeom>
              <a:avLst/>
              <a:gdLst>
                <a:gd name="connsiteX0" fmla="*/ 41691 w 72064"/>
                <a:gd name="connsiteY0" fmla="*/ 36580 h 72875"/>
                <a:gd name="connsiteX1" fmla="*/ 67250 w 72064"/>
                <a:gd name="connsiteY1" fmla="*/ 26097 h 72875"/>
                <a:gd name="connsiteX2" fmla="*/ 72220 w 72064"/>
                <a:gd name="connsiteY2" fmla="*/ 20855 h 72875"/>
                <a:gd name="connsiteX3" fmla="*/ 66718 w 72064"/>
                <a:gd name="connsiteY3" fmla="*/ 15444 h 72875"/>
                <a:gd name="connsiteX4" fmla="*/ 62990 w 72064"/>
                <a:gd name="connsiteY4" fmla="*/ 16966 h 72875"/>
                <a:gd name="connsiteX5" fmla="*/ 38851 w 72064"/>
                <a:gd name="connsiteY5" fmla="*/ 32353 h 72875"/>
                <a:gd name="connsiteX6" fmla="*/ 41513 w 72064"/>
                <a:gd name="connsiteY6" fmla="*/ 7328 h 72875"/>
                <a:gd name="connsiteX7" fmla="*/ 36188 w 72064"/>
                <a:gd name="connsiteY7" fmla="*/ 58 h 72875"/>
                <a:gd name="connsiteX8" fmla="*/ 30686 w 72064"/>
                <a:gd name="connsiteY8" fmla="*/ 5130 h 72875"/>
                <a:gd name="connsiteX9" fmla="*/ 31573 w 72064"/>
                <a:gd name="connsiteY9" fmla="*/ 13415 h 72875"/>
                <a:gd name="connsiteX10" fmla="*/ 33526 w 72064"/>
                <a:gd name="connsiteY10" fmla="*/ 32353 h 72875"/>
                <a:gd name="connsiteX11" fmla="*/ 9563 w 72064"/>
                <a:gd name="connsiteY11" fmla="*/ 16966 h 72875"/>
                <a:gd name="connsiteX12" fmla="*/ 5658 w 72064"/>
                <a:gd name="connsiteY12" fmla="*/ 15444 h 72875"/>
                <a:gd name="connsiteX13" fmla="*/ 156 w 72064"/>
                <a:gd name="connsiteY13" fmla="*/ 20855 h 72875"/>
                <a:gd name="connsiteX14" fmla="*/ 3883 w 72064"/>
                <a:gd name="connsiteY14" fmla="*/ 25759 h 72875"/>
                <a:gd name="connsiteX15" fmla="*/ 30686 w 72064"/>
                <a:gd name="connsiteY15" fmla="*/ 36411 h 72875"/>
                <a:gd name="connsiteX16" fmla="*/ 5126 w 72064"/>
                <a:gd name="connsiteY16" fmla="*/ 46894 h 72875"/>
                <a:gd name="connsiteX17" fmla="*/ 156 w 72064"/>
                <a:gd name="connsiteY17" fmla="*/ 52136 h 72875"/>
                <a:gd name="connsiteX18" fmla="*/ 5658 w 72064"/>
                <a:gd name="connsiteY18" fmla="*/ 57546 h 72875"/>
                <a:gd name="connsiteX19" fmla="*/ 9386 w 72064"/>
                <a:gd name="connsiteY19" fmla="*/ 56025 h 72875"/>
                <a:gd name="connsiteX20" fmla="*/ 33526 w 72064"/>
                <a:gd name="connsiteY20" fmla="*/ 40638 h 72875"/>
                <a:gd name="connsiteX21" fmla="*/ 30686 w 72064"/>
                <a:gd name="connsiteY21" fmla="*/ 67860 h 72875"/>
                <a:gd name="connsiteX22" fmla="*/ 36188 w 72064"/>
                <a:gd name="connsiteY22" fmla="*/ 72933 h 72875"/>
                <a:gd name="connsiteX23" fmla="*/ 41691 w 72064"/>
                <a:gd name="connsiteY23" fmla="*/ 67860 h 72875"/>
                <a:gd name="connsiteX24" fmla="*/ 40803 w 72064"/>
                <a:gd name="connsiteY24" fmla="*/ 59575 h 72875"/>
                <a:gd name="connsiteX25" fmla="*/ 38851 w 72064"/>
                <a:gd name="connsiteY25" fmla="*/ 40638 h 72875"/>
                <a:gd name="connsiteX26" fmla="*/ 60150 w 72064"/>
                <a:gd name="connsiteY26" fmla="*/ 54165 h 72875"/>
                <a:gd name="connsiteX27" fmla="*/ 66718 w 72064"/>
                <a:gd name="connsiteY27" fmla="*/ 57546 h 72875"/>
                <a:gd name="connsiteX28" fmla="*/ 72220 w 72064"/>
                <a:gd name="connsiteY28" fmla="*/ 52136 h 72875"/>
                <a:gd name="connsiteX29" fmla="*/ 68493 w 72064"/>
                <a:gd name="connsiteY29" fmla="*/ 47232 h 72875"/>
                <a:gd name="connsiteX30" fmla="*/ 41691 w 72064"/>
                <a:gd name="connsiteY30" fmla="*/ 36580 h 7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64" h="72875">
                  <a:moveTo>
                    <a:pt x="41691" y="36580"/>
                  </a:moveTo>
                  <a:cubicBezTo>
                    <a:pt x="56245" y="30493"/>
                    <a:pt x="62813" y="28126"/>
                    <a:pt x="67250" y="26097"/>
                  </a:cubicBezTo>
                  <a:cubicBezTo>
                    <a:pt x="70623" y="24744"/>
                    <a:pt x="72220" y="24068"/>
                    <a:pt x="72220" y="20855"/>
                  </a:cubicBezTo>
                  <a:cubicBezTo>
                    <a:pt x="72220" y="17981"/>
                    <a:pt x="69913" y="15444"/>
                    <a:pt x="66718" y="15444"/>
                  </a:cubicBezTo>
                  <a:cubicBezTo>
                    <a:pt x="65475" y="15444"/>
                    <a:pt x="65120" y="15444"/>
                    <a:pt x="62990" y="16966"/>
                  </a:cubicBezTo>
                  <a:lnTo>
                    <a:pt x="38851" y="32353"/>
                  </a:lnTo>
                  <a:lnTo>
                    <a:pt x="41513" y="7328"/>
                  </a:lnTo>
                  <a:cubicBezTo>
                    <a:pt x="41868" y="4285"/>
                    <a:pt x="41513" y="58"/>
                    <a:pt x="36188" y="58"/>
                  </a:cubicBezTo>
                  <a:cubicBezTo>
                    <a:pt x="34058" y="58"/>
                    <a:pt x="30686" y="1410"/>
                    <a:pt x="30686" y="5130"/>
                  </a:cubicBezTo>
                  <a:cubicBezTo>
                    <a:pt x="30686" y="6652"/>
                    <a:pt x="31396" y="11725"/>
                    <a:pt x="31573" y="13415"/>
                  </a:cubicBezTo>
                  <a:cubicBezTo>
                    <a:pt x="31928" y="16290"/>
                    <a:pt x="33171" y="28464"/>
                    <a:pt x="33526" y="32353"/>
                  </a:cubicBezTo>
                  <a:lnTo>
                    <a:pt x="9563" y="16966"/>
                  </a:lnTo>
                  <a:cubicBezTo>
                    <a:pt x="7788" y="15952"/>
                    <a:pt x="7256" y="15444"/>
                    <a:pt x="5658" y="15444"/>
                  </a:cubicBezTo>
                  <a:cubicBezTo>
                    <a:pt x="2463" y="15444"/>
                    <a:pt x="156" y="17981"/>
                    <a:pt x="156" y="20855"/>
                  </a:cubicBezTo>
                  <a:cubicBezTo>
                    <a:pt x="156" y="24237"/>
                    <a:pt x="2286" y="25082"/>
                    <a:pt x="3883" y="25759"/>
                  </a:cubicBezTo>
                  <a:lnTo>
                    <a:pt x="30686" y="36411"/>
                  </a:lnTo>
                  <a:cubicBezTo>
                    <a:pt x="16131" y="42498"/>
                    <a:pt x="9563" y="44865"/>
                    <a:pt x="5126" y="46894"/>
                  </a:cubicBezTo>
                  <a:cubicBezTo>
                    <a:pt x="1753" y="48247"/>
                    <a:pt x="156" y="48923"/>
                    <a:pt x="156" y="52136"/>
                  </a:cubicBezTo>
                  <a:cubicBezTo>
                    <a:pt x="156" y="55010"/>
                    <a:pt x="2463" y="57546"/>
                    <a:pt x="5658" y="57546"/>
                  </a:cubicBezTo>
                  <a:cubicBezTo>
                    <a:pt x="6901" y="57546"/>
                    <a:pt x="7256" y="57546"/>
                    <a:pt x="9386" y="56025"/>
                  </a:cubicBezTo>
                  <a:lnTo>
                    <a:pt x="33526" y="40638"/>
                  </a:lnTo>
                  <a:lnTo>
                    <a:pt x="30686" y="67860"/>
                  </a:lnTo>
                  <a:cubicBezTo>
                    <a:pt x="30686" y="71580"/>
                    <a:pt x="34058" y="72933"/>
                    <a:pt x="36188" y="72933"/>
                  </a:cubicBezTo>
                  <a:cubicBezTo>
                    <a:pt x="38318" y="72933"/>
                    <a:pt x="41691" y="71580"/>
                    <a:pt x="41691" y="67860"/>
                  </a:cubicBezTo>
                  <a:cubicBezTo>
                    <a:pt x="41691" y="66339"/>
                    <a:pt x="40981" y="61266"/>
                    <a:pt x="40803" y="59575"/>
                  </a:cubicBezTo>
                  <a:cubicBezTo>
                    <a:pt x="40448" y="56701"/>
                    <a:pt x="39206" y="44527"/>
                    <a:pt x="38851" y="40638"/>
                  </a:cubicBezTo>
                  <a:lnTo>
                    <a:pt x="60150" y="54165"/>
                  </a:lnTo>
                  <a:cubicBezTo>
                    <a:pt x="64765" y="57546"/>
                    <a:pt x="65120" y="57546"/>
                    <a:pt x="66718" y="57546"/>
                  </a:cubicBezTo>
                  <a:cubicBezTo>
                    <a:pt x="69913" y="57546"/>
                    <a:pt x="72220" y="55010"/>
                    <a:pt x="72220" y="52136"/>
                  </a:cubicBezTo>
                  <a:cubicBezTo>
                    <a:pt x="72220" y="48754"/>
                    <a:pt x="70090" y="47909"/>
                    <a:pt x="68493" y="47232"/>
                  </a:cubicBezTo>
                  <a:lnTo>
                    <a:pt x="41691" y="365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D06C94E-644D-8F02-2259-1D35BFE0D9A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698149" y="6872736"/>
              <a:ext cx="168623" cy="56522"/>
            </a:xfrm>
            <a:custGeom>
              <a:avLst/>
              <a:gdLst>
                <a:gd name="connsiteX0" fmla="*/ 160166 w 168623"/>
                <a:gd name="connsiteY0" fmla="*/ 9725 h 56522"/>
                <a:gd name="connsiteX1" fmla="*/ 168787 w 168623"/>
                <a:gd name="connsiteY1" fmla="*/ 4894 h 56522"/>
                <a:gd name="connsiteX2" fmla="*/ 160419 w 168623"/>
                <a:gd name="connsiteY2" fmla="*/ 63 h 56522"/>
                <a:gd name="connsiteX3" fmla="*/ 8531 w 168623"/>
                <a:gd name="connsiteY3" fmla="*/ 63 h 56522"/>
                <a:gd name="connsiteX4" fmla="*/ 163 w 168623"/>
                <a:gd name="connsiteY4" fmla="*/ 4894 h 56522"/>
                <a:gd name="connsiteX5" fmla="*/ 8785 w 168623"/>
                <a:gd name="connsiteY5" fmla="*/ 9725 h 56522"/>
                <a:gd name="connsiteX6" fmla="*/ 160166 w 168623"/>
                <a:gd name="connsiteY6" fmla="*/ 9725 h 56522"/>
                <a:gd name="connsiteX7" fmla="*/ 160419 w 168623"/>
                <a:gd name="connsiteY7" fmla="*/ 56585 h 56522"/>
                <a:gd name="connsiteX8" fmla="*/ 168787 w 168623"/>
                <a:gd name="connsiteY8" fmla="*/ 51754 h 56522"/>
                <a:gd name="connsiteX9" fmla="*/ 160166 w 168623"/>
                <a:gd name="connsiteY9" fmla="*/ 46923 h 56522"/>
                <a:gd name="connsiteX10" fmla="*/ 8785 w 168623"/>
                <a:gd name="connsiteY10" fmla="*/ 46923 h 56522"/>
                <a:gd name="connsiteX11" fmla="*/ 163 w 168623"/>
                <a:gd name="connsiteY11" fmla="*/ 51754 h 56522"/>
                <a:gd name="connsiteX12" fmla="*/ 8531 w 168623"/>
                <a:gd name="connsiteY12" fmla="*/ 56585 h 56522"/>
                <a:gd name="connsiteX13" fmla="*/ 160419 w 168623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23" h="56522">
                  <a:moveTo>
                    <a:pt x="160166" y="9725"/>
                  </a:moveTo>
                  <a:cubicBezTo>
                    <a:pt x="163969" y="9725"/>
                    <a:pt x="168787" y="9725"/>
                    <a:pt x="168787" y="4894"/>
                  </a:cubicBezTo>
                  <a:cubicBezTo>
                    <a:pt x="168787" y="63"/>
                    <a:pt x="163969" y="63"/>
                    <a:pt x="160419" y="63"/>
                  </a:cubicBezTo>
                  <a:lnTo>
                    <a:pt x="8531" y="63"/>
                  </a:lnTo>
                  <a:cubicBezTo>
                    <a:pt x="4981" y="63"/>
                    <a:pt x="163" y="63"/>
                    <a:pt x="163" y="4894"/>
                  </a:cubicBezTo>
                  <a:cubicBezTo>
                    <a:pt x="163" y="9725"/>
                    <a:pt x="4981" y="9725"/>
                    <a:pt x="8785" y="9725"/>
                  </a:cubicBezTo>
                  <a:lnTo>
                    <a:pt x="160166" y="9725"/>
                  </a:lnTo>
                  <a:close/>
                  <a:moveTo>
                    <a:pt x="160419" y="56585"/>
                  </a:moveTo>
                  <a:cubicBezTo>
                    <a:pt x="163969" y="56585"/>
                    <a:pt x="168787" y="56585"/>
                    <a:pt x="168787" y="51754"/>
                  </a:cubicBezTo>
                  <a:cubicBezTo>
                    <a:pt x="168787" y="46923"/>
                    <a:pt x="163969" y="46923"/>
                    <a:pt x="160166" y="46923"/>
                  </a:cubicBezTo>
                  <a:lnTo>
                    <a:pt x="8785" y="46923"/>
                  </a:lnTo>
                  <a:cubicBezTo>
                    <a:pt x="4981" y="46923"/>
                    <a:pt x="163" y="46923"/>
                    <a:pt x="163" y="51754"/>
                  </a:cubicBezTo>
                  <a:cubicBezTo>
                    <a:pt x="163" y="56585"/>
                    <a:pt x="4981" y="56585"/>
                    <a:pt x="8531" y="56585"/>
                  </a:cubicBezTo>
                  <a:lnTo>
                    <a:pt x="160419" y="565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9588003-6948-D8F8-90B5-5E4E0BD3F8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979498" y="6780223"/>
              <a:ext cx="56546" cy="241548"/>
            </a:xfrm>
            <a:custGeom>
              <a:avLst/>
              <a:gdLst>
                <a:gd name="connsiteX0" fmla="*/ 55452 w 56546"/>
                <a:gd name="connsiteY0" fmla="*/ 9242 h 241548"/>
                <a:gd name="connsiteX1" fmla="*/ 56720 w 56546"/>
                <a:gd name="connsiteY1" fmla="*/ 4894 h 241548"/>
                <a:gd name="connsiteX2" fmla="*/ 51648 w 56546"/>
                <a:gd name="connsiteY2" fmla="*/ 63 h 241548"/>
                <a:gd name="connsiteX3" fmla="*/ 45816 w 56546"/>
                <a:gd name="connsiteY3" fmla="*/ 5618 h 241548"/>
                <a:gd name="connsiteX4" fmla="*/ 1442 w 56546"/>
                <a:gd name="connsiteY4" fmla="*/ 116489 h 241548"/>
                <a:gd name="connsiteX5" fmla="*/ 174 w 56546"/>
                <a:gd name="connsiteY5" fmla="*/ 120837 h 241548"/>
                <a:gd name="connsiteX6" fmla="*/ 1442 w 56546"/>
                <a:gd name="connsiteY6" fmla="*/ 124943 h 241548"/>
                <a:gd name="connsiteX7" fmla="*/ 45816 w 56546"/>
                <a:gd name="connsiteY7" fmla="*/ 235814 h 241548"/>
                <a:gd name="connsiteX8" fmla="*/ 51648 w 56546"/>
                <a:gd name="connsiteY8" fmla="*/ 241612 h 241548"/>
                <a:gd name="connsiteX9" fmla="*/ 56720 w 56546"/>
                <a:gd name="connsiteY9" fmla="*/ 236781 h 241548"/>
                <a:gd name="connsiteX10" fmla="*/ 55452 w 56546"/>
                <a:gd name="connsiteY10" fmla="*/ 232916 h 241548"/>
                <a:gd name="connsiteX11" fmla="*/ 10570 w 56546"/>
                <a:gd name="connsiteY11" fmla="*/ 120837 h 241548"/>
                <a:gd name="connsiteX12" fmla="*/ 55452 w 56546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46" h="241548">
                  <a:moveTo>
                    <a:pt x="55452" y="9242"/>
                  </a:moveTo>
                  <a:cubicBezTo>
                    <a:pt x="56720" y="6585"/>
                    <a:pt x="56720" y="6101"/>
                    <a:pt x="56720" y="4894"/>
                  </a:cubicBezTo>
                  <a:cubicBezTo>
                    <a:pt x="56720" y="2237"/>
                    <a:pt x="54438" y="63"/>
                    <a:pt x="51648" y="63"/>
                  </a:cubicBezTo>
                  <a:cubicBezTo>
                    <a:pt x="49366" y="63"/>
                    <a:pt x="47591" y="1271"/>
                    <a:pt x="45816" y="5618"/>
                  </a:cubicBezTo>
                  <a:lnTo>
                    <a:pt x="1442" y="116489"/>
                  </a:lnTo>
                  <a:cubicBezTo>
                    <a:pt x="934" y="117939"/>
                    <a:pt x="174" y="119388"/>
                    <a:pt x="174" y="120837"/>
                  </a:cubicBezTo>
                  <a:cubicBezTo>
                    <a:pt x="174" y="121562"/>
                    <a:pt x="174" y="122045"/>
                    <a:pt x="1442" y="124943"/>
                  </a:cubicBezTo>
                  <a:lnTo>
                    <a:pt x="45816" y="235814"/>
                  </a:lnTo>
                  <a:cubicBezTo>
                    <a:pt x="46830" y="238471"/>
                    <a:pt x="48098" y="241612"/>
                    <a:pt x="51648" y="241612"/>
                  </a:cubicBezTo>
                  <a:cubicBezTo>
                    <a:pt x="54438" y="241612"/>
                    <a:pt x="56720" y="239438"/>
                    <a:pt x="56720" y="236781"/>
                  </a:cubicBezTo>
                  <a:cubicBezTo>
                    <a:pt x="56720" y="236056"/>
                    <a:pt x="56720" y="235573"/>
                    <a:pt x="55452" y="232916"/>
                  </a:cubicBezTo>
                  <a:lnTo>
                    <a:pt x="10570" y="120837"/>
                  </a:lnTo>
                  <a:lnTo>
                    <a:pt x="55452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D7543E7-35FB-D371-C4AC-32CEB3E65C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62641" y="6793750"/>
              <a:ext cx="132870" cy="217152"/>
            </a:xfrm>
            <a:custGeom>
              <a:avLst/>
              <a:gdLst>
                <a:gd name="connsiteX0" fmla="*/ 98563 w 132870"/>
                <a:gd name="connsiteY0" fmla="*/ 5860 h 217152"/>
                <a:gd name="connsiteX1" fmla="*/ 99323 w 132870"/>
                <a:gd name="connsiteY1" fmla="*/ 2478 h 217152"/>
                <a:gd name="connsiteX2" fmla="*/ 96280 w 132870"/>
                <a:gd name="connsiteY2" fmla="*/ 63 h 217152"/>
                <a:gd name="connsiteX3" fmla="*/ 92477 w 132870"/>
                <a:gd name="connsiteY3" fmla="*/ 4894 h 217152"/>
                <a:gd name="connsiteX4" fmla="*/ 77770 w 132870"/>
                <a:gd name="connsiteY4" fmla="*/ 60691 h 217152"/>
                <a:gd name="connsiteX5" fmla="*/ 178 w 132870"/>
                <a:gd name="connsiteY5" fmla="*/ 126876 h 217152"/>
                <a:gd name="connsiteX6" fmla="*/ 48863 w 132870"/>
                <a:gd name="connsiteY6" fmla="*/ 170596 h 217152"/>
                <a:gd name="connsiteX7" fmla="*/ 43031 w 132870"/>
                <a:gd name="connsiteY7" fmla="*/ 193302 h 217152"/>
                <a:gd name="connsiteX8" fmla="*/ 37452 w 132870"/>
                <a:gd name="connsiteY8" fmla="*/ 214558 h 217152"/>
                <a:gd name="connsiteX9" fmla="*/ 40495 w 132870"/>
                <a:gd name="connsiteY9" fmla="*/ 217215 h 217152"/>
                <a:gd name="connsiteX10" fmla="*/ 43031 w 132870"/>
                <a:gd name="connsiteY10" fmla="*/ 216249 h 217152"/>
                <a:gd name="connsiteX11" fmla="*/ 45820 w 132870"/>
                <a:gd name="connsiteY11" fmla="*/ 206587 h 217152"/>
                <a:gd name="connsiteX12" fmla="*/ 55456 w 132870"/>
                <a:gd name="connsiteY12" fmla="*/ 170596 h 217152"/>
                <a:gd name="connsiteX13" fmla="*/ 133048 w 132870"/>
                <a:gd name="connsiteY13" fmla="*/ 104412 h 217152"/>
                <a:gd name="connsiteX14" fmla="*/ 84363 w 132870"/>
                <a:gd name="connsiteY14" fmla="*/ 60691 h 217152"/>
                <a:gd name="connsiteX15" fmla="*/ 98563 w 132870"/>
                <a:gd name="connsiteY15" fmla="*/ 5860 h 217152"/>
                <a:gd name="connsiteX16" fmla="*/ 50131 w 132870"/>
                <a:gd name="connsiteY16" fmla="*/ 165282 h 217152"/>
                <a:gd name="connsiteX17" fmla="*/ 16660 w 132870"/>
                <a:gd name="connsiteY17" fmla="*/ 131948 h 217152"/>
                <a:gd name="connsiteX18" fmla="*/ 76248 w 132870"/>
                <a:gd name="connsiteY18" fmla="*/ 66006 h 217152"/>
                <a:gd name="connsiteX19" fmla="*/ 50131 w 132870"/>
                <a:gd name="connsiteY19" fmla="*/ 165282 h 217152"/>
                <a:gd name="connsiteX20" fmla="*/ 82841 w 132870"/>
                <a:gd name="connsiteY20" fmla="*/ 66006 h 217152"/>
                <a:gd name="connsiteX21" fmla="*/ 116566 w 132870"/>
                <a:gd name="connsiteY21" fmla="*/ 99339 h 217152"/>
                <a:gd name="connsiteX22" fmla="*/ 56724 w 132870"/>
                <a:gd name="connsiteY22" fmla="*/ 165282 h 217152"/>
                <a:gd name="connsiteX23" fmla="*/ 82841 w 132870"/>
                <a:gd name="connsiteY23" fmla="*/ 66006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870" h="217152">
                  <a:moveTo>
                    <a:pt x="98563" y="5860"/>
                  </a:moveTo>
                  <a:cubicBezTo>
                    <a:pt x="98563" y="5377"/>
                    <a:pt x="99323" y="2720"/>
                    <a:pt x="99323" y="2478"/>
                  </a:cubicBezTo>
                  <a:cubicBezTo>
                    <a:pt x="99323" y="2237"/>
                    <a:pt x="99323" y="63"/>
                    <a:pt x="96280" y="63"/>
                  </a:cubicBezTo>
                  <a:cubicBezTo>
                    <a:pt x="93745" y="63"/>
                    <a:pt x="93491" y="787"/>
                    <a:pt x="92477" y="4894"/>
                  </a:cubicBezTo>
                  <a:lnTo>
                    <a:pt x="77770" y="60691"/>
                  </a:lnTo>
                  <a:cubicBezTo>
                    <a:pt x="37452" y="61899"/>
                    <a:pt x="178" y="94025"/>
                    <a:pt x="178" y="126876"/>
                  </a:cubicBezTo>
                  <a:cubicBezTo>
                    <a:pt x="178" y="149823"/>
                    <a:pt x="17927" y="168905"/>
                    <a:pt x="48863" y="170596"/>
                  </a:cubicBezTo>
                  <a:cubicBezTo>
                    <a:pt x="46834" y="178084"/>
                    <a:pt x="45059" y="185814"/>
                    <a:pt x="43031" y="193302"/>
                  </a:cubicBezTo>
                  <a:cubicBezTo>
                    <a:pt x="39988" y="204655"/>
                    <a:pt x="37452" y="213833"/>
                    <a:pt x="37452" y="214558"/>
                  </a:cubicBezTo>
                  <a:cubicBezTo>
                    <a:pt x="37452" y="216974"/>
                    <a:pt x="39227" y="217215"/>
                    <a:pt x="40495" y="217215"/>
                  </a:cubicBezTo>
                  <a:cubicBezTo>
                    <a:pt x="41763" y="217215"/>
                    <a:pt x="42270" y="216974"/>
                    <a:pt x="43031" y="216249"/>
                  </a:cubicBezTo>
                  <a:cubicBezTo>
                    <a:pt x="43538" y="215766"/>
                    <a:pt x="45059" y="209969"/>
                    <a:pt x="45820" y="206587"/>
                  </a:cubicBezTo>
                  <a:lnTo>
                    <a:pt x="55456" y="170596"/>
                  </a:lnTo>
                  <a:cubicBezTo>
                    <a:pt x="96280" y="169388"/>
                    <a:pt x="133048" y="136779"/>
                    <a:pt x="133048" y="104412"/>
                  </a:cubicBezTo>
                  <a:cubicBezTo>
                    <a:pt x="133048" y="85329"/>
                    <a:pt x="119609" y="63107"/>
                    <a:pt x="84363" y="60691"/>
                  </a:cubicBezTo>
                  <a:lnTo>
                    <a:pt x="98563" y="5860"/>
                  </a:lnTo>
                  <a:close/>
                  <a:moveTo>
                    <a:pt x="50131" y="165282"/>
                  </a:moveTo>
                  <a:cubicBezTo>
                    <a:pt x="34917" y="164557"/>
                    <a:pt x="16660" y="156103"/>
                    <a:pt x="16660" y="131948"/>
                  </a:cubicBezTo>
                  <a:cubicBezTo>
                    <a:pt x="16660" y="102963"/>
                    <a:pt x="38467" y="69146"/>
                    <a:pt x="76248" y="66006"/>
                  </a:cubicBezTo>
                  <a:lnTo>
                    <a:pt x="50131" y="165282"/>
                  </a:lnTo>
                  <a:close/>
                  <a:moveTo>
                    <a:pt x="82841" y="66006"/>
                  </a:moveTo>
                  <a:cubicBezTo>
                    <a:pt x="102113" y="66972"/>
                    <a:pt x="116566" y="78083"/>
                    <a:pt x="116566" y="99339"/>
                  </a:cubicBezTo>
                  <a:cubicBezTo>
                    <a:pt x="116566" y="127842"/>
                    <a:pt x="94759" y="162384"/>
                    <a:pt x="56724" y="165282"/>
                  </a:cubicBezTo>
                  <a:lnTo>
                    <a:pt x="82841" y="660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F6E9E3C-24D5-C91C-B0DF-B7004203F4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223108" y="6935780"/>
              <a:ext cx="29667" cy="72223"/>
            </a:xfrm>
            <a:custGeom>
              <a:avLst/>
              <a:gdLst>
                <a:gd name="connsiteX0" fmla="*/ 29851 w 29667"/>
                <a:gd name="connsiteY0" fmla="*/ 25425 h 72223"/>
                <a:gd name="connsiteX1" fmla="*/ 13623 w 29667"/>
                <a:gd name="connsiteY1" fmla="*/ 63 h 72223"/>
                <a:gd name="connsiteX2" fmla="*/ 184 w 29667"/>
                <a:gd name="connsiteY2" fmla="*/ 12865 h 72223"/>
                <a:gd name="connsiteX3" fmla="*/ 13623 w 29667"/>
                <a:gd name="connsiteY3" fmla="*/ 25667 h 72223"/>
                <a:gd name="connsiteX4" fmla="*/ 22498 w 29667"/>
                <a:gd name="connsiteY4" fmla="*/ 22527 h 72223"/>
                <a:gd name="connsiteX5" fmla="*/ 23765 w 29667"/>
                <a:gd name="connsiteY5" fmla="*/ 21802 h 72223"/>
                <a:gd name="connsiteX6" fmla="*/ 24273 w 29667"/>
                <a:gd name="connsiteY6" fmla="*/ 25425 h 72223"/>
                <a:gd name="connsiteX7" fmla="*/ 7030 w 29667"/>
                <a:gd name="connsiteY7" fmla="*/ 65764 h 72223"/>
                <a:gd name="connsiteX8" fmla="*/ 4241 w 29667"/>
                <a:gd name="connsiteY8" fmla="*/ 69629 h 72223"/>
                <a:gd name="connsiteX9" fmla="*/ 6776 w 29667"/>
                <a:gd name="connsiteY9" fmla="*/ 72286 h 72223"/>
                <a:gd name="connsiteX10" fmla="*/ 29851 w 29667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67" h="72223">
                  <a:moveTo>
                    <a:pt x="29851" y="25425"/>
                  </a:moveTo>
                  <a:cubicBezTo>
                    <a:pt x="29851" y="9483"/>
                    <a:pt x="23512" y="63"/>
                    <a:pt x="13623" y="63"/>
                  </a:cubicBezTo>
                  <a:cubicBezTo>
                    <a:pt x="5255" y="63"/>
                    <a:pt x="184" y="6101"/>
                    <a:pt x="184" y="12865"/>
                  </a:cubicBezTo>
                  <a:cubicBezTo>
                    <a:pt x="184" y="19387"/>
                    <a:pt x="5255" y="25667"/>
                    <a:pt x="13623" y="25667"/>
                  </a:cubicBezTo>
                  <a:cubicBezTo>
                    <a:pt x="16666" y="25667"/>
                    <a:pt x="19962" y="24701"/>
                    <a:pt x="22498" y="22527"/>
                  </a:cubicBezTo>
                  <a:cubicBezTo>
                    <a:pt x="23258" y="22044"/>
                    <a:pt x="23512" y="21802"/>
                    <a:pt x="23765" y="21802"/>
                  </a:cubicBezTo>
                  <a:cubicBezTo>
                    <a:pt x="24019" y="21802"/>
                    <a:pt x="24273" y="22044"/>
                    <a:pt x="24273" y="25425"/>
                  </a:cubicBezTo>
                  <a:cubicBezTo>
                    <a:pt x="24273" y="43300"/>
                    <a:pt x="15398" y="57793"/>
                    <a:pt x="7030" y="65764"/>
                  </a:cubicBezTo>
                  <a:cubicBezTo>
                    <a:pt x="4241" y="68421"/>
                    <a:pt x="4241" y="68904"/>
                    <a:pt x="4241" y="69629"/>
                  </a:cubicBezTo>
                  <a:cubicBezTo>
                    <a:pt x="4241" y="71320"/>
                    <a:pt x="5508" y="72286"/>
                    <a:pt x="6776" y="72286"/>
                  </a:cubicBezTo>
                  <a:cubicBezTo>
                    <a:pt x="9566" y="72286"/>
                    <a:pt x="29851" y="53687"/>
                    <a:pt x="29851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5295FDE-985B-91F3-23D8-8B02251F56F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21352" y="6793750"/>
              <a:ext cx="153663" cy="217152"/>
            </a:xfrm>
            <a:custGeom>
              <a:avLst/>
              <a:gdLst>
                <a:gd name="connsiteX0" fmla="*/ 115055 w 153663"/>
                <a:gd name="connsiteY0" fmla="*/ 6343 h 217152"/>
                <a:gd name="connsiteX1" fmla="*/ 115816 w 153663"/>
                <a:gd name="connsiteY1" fmla="*/ 2720 h 217152"/>
                <a:gd name="connsiteX2" fmla="*/ 112773 w 153663"/>
                <a:gd name="connsiteY2" fmla="*/ 63 h 217152"/>
                <a:gd name="connsiteX3" fmla="*/ 108969 w 153663"/>
                <a:gd name="connsiteY3" fmla="*/ 4894 h 217152"/>
                <a:gd name="connsiteX4" fmla="*/ 66877 w 153663"/>
                <a:gd name="connsiteY4" fmla="*/ 164557 h 217152"/>
                <a:gd name="connsiteX5" fmla="*/ 37970 w 153663"/>
                <a:gd name="connsiteY5" fmla="*/ 137504 h 217152"/>
                <a:gd name="connsiteX6" fmla="*/ 51663 w 153663"/>
                <a:gd name="connsiteY6" fmla="*/ 92576 h 217152"/>
                <a:gd name="connsiteX7" fmla="*/ 54452 w 153663"/>
                <a:gd name="connsiteY7" fmla="*/ 80740 h 217152"/>
                <a:gd name="connsiteX8" fmla="*/ 33659 w 153663"/>
                <a:gd name="connsiteY8" fmla="*/ 60933 h 217152"/>
                <a:gd name="connsiteX9" fmla="*/ 188 w 153663"/>
                <a:gd name="connsiteY9" fmla="*/ 98132 h 217152"/>
                <a:gd name="connsiteX10" fmla="*/ 3231 w 153663"/>
                <a:gd name="connsiteY10" fmla="*/ 100547 h 217152"/>
                <a:gd name="connsiteX11" fmla="*/ 7288 w 153663"/>
                <a:gd name="connsiteY11" fmla="*/ 96199 h 217152"/>
                <a:gd name="connsiteX12" fmla="*/ 32898 w 153663"/>
                <a:gd name="connsiteY12" fmla="*/ 66247 h 217152"/>
                <a:gd name="connsiteX13" fmla="*/ 39238 w 153663"/>
                <a:gd name="connsiteY13" fmla="*/ 73977 h 217152"/>
                <a:gd name="connsiteX14" fmla="*/ 33406 w 153663"/>
                <a:gd name="connsiteY14" fmla="*/ 94750 h 217152"/>
                <a:gd name="connsiteX15" fmla="*/ 21234 w 153663"/>
                <a:gd name="connsiteY15" fmla="*/ 135572 h 217152"/>
                <a:gd name="connsiteX16" fmla="*/ 65355 w 153663"/>
                <a:gd name="connsiteY16" fmla="*/ 169872 h 217152"/>
                <a:gd name="connsiteX17" fmla="*/ 59777 w 153663"/>
                <a:gd name="connsiteY17" fmla="*/ 191852 h 217152"/>
                <a:gd name="connsiteX18" fmla="*/ 53945 w 153663"/>
                <a:gd name="connsiteY18" fmla="*/ 214800 h 217152"/>
                <a:gd name="connsiteX19" fmla="*/ 56988 w 153663"/>
                <a:gd name="connsiteY19" fmla="*/ 217215 h 217152"/>
                <a:gd name="connsiteX20" fmla="*/ 59270 w 153663"/>
                <a:gd name="connsiteY20" fmla="*/ 216249 h 217152"/>
                <a:gd name="connsiteX21" fmla="*/ 62312 w 153663"/>
                <a:gd name="connsiteY21" fmla="*/ 206345 h 217152"/>
                <a:gd name="connsiteX22" fmla="*/ 71948 w 153663"/>
                <a:gd name="connsiteY22" fmla="*/ 170355 h 217152"/>
                <a:gd name="connsiteX23" fmla="*/ 127480 w 153663"/>
                <a:gd name="connsiteY23" fmla="*/ 144509 h 217152"/>
                <a:gd name="connsiteX24" fmla="*/ 145990 w 153663"/>
                <a:gd name="connsiteY24" fmla="*/ 115523 h 217152"/>
                <a:gd name="connsiteX25" fmla="*/ 153851 w 153663"/>
                <a:gd name="connsiteY25" fmla="*/ 77841 h 217152"/>
                <a:gd name="connsiteX26" fmla="*/ 142694 w 153663"/>
                <a:gd name="connsiteY26" fmla="*/ 60933 h 217152"/>
                <a:gd name="connsiteX27" fmla="*/ 130016 w 153663"/>
                <a:gd name="connsiteY27" fmla="*/ 72527 h 217152"/>
                <a:gd name="connsiteX28" fmla="*/ 133819 w 153663"/>
                <a:gd name="connsiteY28" fmla="*/ 79049 h 217152"/>
                <a:gd name="connsiteX29" fmla="*/ 142948 w 153663"/>
                <a:gd name="connsiteY29" fmla="*/ 99581 h 217152"/>
                <a:gd name="connsiteX30" fmla="*/ 120887 w 153663"/>
                <a:gd name="connsiteY30" fmla="*/ 143543 h 217152"/>
                <a:gd name="connsiteX31" fmla="*/ 73216 w 153663"/>
                <a:gd name="connsiteY31" fmla="*/ 165041 h 217152"/>
                <a:gd name="connsiteX32" fmla="*/ 115055 w 153663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663" h="217152">
                  <a:moveTo>
                    <a:pt x="115055" y="6343"/>
                  </a:moveTo>
                  <a:cubicBezTo>
                    <a:pt x="115308" y="5377"/>
                    <a:pt x="115816" y="3928"/>
                    <a:pt x="115816" y="2720"/>
                  </a:cubicBezTo>
                  <a:cubicBezTo>
                    <a:pt x="115816" y="304"/>
                    <a:pt x="114041" y="63"/>
                    <a:pt x="112773" y="63"/>
                  </a:cubicBezTo>
                  <a:cubicBezTo>
                    <a:pt x="110237" y="63"/>
                    <a:pt x="109984" y="546"/>
                    <a:pt x="108969" y="4894"/>
                  </a:cubicBezTo>
                  <a:lnTo>
                    <a:pt x="66877" y="164557"/>
                  </a:lnTo>
                  <a:cubicBezTo>
                    <a:pt x="47605" y="162384"/>
                    <a:pt x="37970" y="153446"/>
                    <a:pt x="37970" y="137504"/>
                  </a:cubicBezTo>
                  <a:cubicBezTo>
                    <a:pt x="37970" y="132673"/>
                    <a:pt x="37970" y="126393"/>
                    <a:pt x="51663" y="92576"/>
                  </a:cubicBezTo>
                  <a:cubicBezTo>
                    <a:pt x="52677" y="89677"/>
                    <a:pt x="54452" y="85571"/>
                    <a:pt x="54452" y="80740"/>
                  </a:cubicBezTo>
                  <a:cubicBezTo>
                    <a:pt x="54452" y="69870"/>
                    <a:pt x="46338" y="60933"/>
                    <a:pt x="33659" y="60933"/>
                  </a:cubicBezTo>
                  <a:cubicBezTo>
                    <a:pt x="9570" y="60933"/>
                    <a:pt x="188" y="95958"/>
                    <a:pt x="188" y="98132"/>
                  </a:cubicBezTo>
                  <a:cubicBezTo>
                    <a:pt x="188" y="100547"/>
                    <a:pt x="2724" y="100547"/>
                    <a:pt x="3231" y="100547"/>
                  </a:cubicBezTo>
                  <a:cubicBezTo>
                    <a:pt x="5766" y="100547"/>
                    <a:pt x="6020" y="100064"/>
                    <a:pt x="7288" y="96199"/>
                  </a:cubicBezTo>
                  <a:cubicBezTo>
                    <a:pt x="14134" y="73252"/>
                    <a:pt x="24277" y="66247"/>
                    <a:pt x="32898" y="66247"/>
                  </a:cubicBezTo>
                  <a:cubicBezTo>
                    <a:pt x="34927" y="66247"/>
                    <a:pt x="39238" y="66247"/>
                    <a:pt x="39238" y="73977"/>
                  </a:cubicBezTo>
                  <a:cubicBezTo>
                    <a:pt x="39238" y="80257"/>
                    <a:pt x="36702" y="86296"/>
                    <a:pt x="33406" y="94750"/>
                  </a:cubicBezTo>
                  <a:cubicBezTo>
                    <a:pt x="21234" y="125185"/>
                    <a:pt x="21234" y="131465"/>
                    <a:pt x="21234" y="135572"/>
                  </a:cubicBezTo>
                  <a:cubicBezTo>
                    <a:pt x="21234" y="158519"/>
                    <a:pt x="41013" y="168422"/>
                    <a:pt x="65355" y="169872"/>
                  </a:cubicBezTo>
                  <a:cubicBezTo>
                    <a:pt x="63327" y="178567"/>
                    <a:pt x="63327" y="179050"/>
                    <a:pt x="59777" y="191852"/>
                  </a:cubicBezTo>
                  <a:cubicBezTo>
                    <a:pt x="59016" y="194509"/>
                    <a:pt x="53945" y="214075"/>
                    <a:pt x="53945" y="214800"/>
                  </a:cubicBezTo>
                  <a:cubicBezTo>
                    <a:pt x="53945" y="215041"/>
                    <a:pt x="53945" y="217215"/>
                    <a:pt x="56988" y="217215"/>
                  </a:cubicBezTo>
                  <a:cubicBezTo>
                    <a:pt x="57495" y="217215"/>
                    <a:pt x="58762" y="217215"/>
                    <a:pt x="59270" y="216249"/>
                  </a:cubicBezTo>
                  <a:cubicBezTo>
                    <a:pt x="60030" y="215766"/>
                    <a:pt x="61552" y="209727"/>
                    <a:pt x="62312" y="206345"/>
                  </a:cubicBezTo>
                  <a:lnTo>
                    <a:pt x="71948" y="170355"/>
                  </a:lnTo>
                  <a:cubicBezTo>
                    <a:pt x="81330" y="170355"/>
                    <a:pt x="103644" y="170355"/>
                    <a:pt x="127480" y="144509"/>
                  </a:cubicBezTo>
                  <a:cubicBezTo>
                    <a:pt x="137876" y="133398"/>
                    <a:pt x="143201" y="122770"/>
                    <a:pt x="145990" y="115523"/>
                  </a:cubicBezTo>
                  <a:cubicBezTo>
                    <a:pt x="148273" y="109484"/>
                    <a:pt x="153851" y="88470"/>
                    <a:pt x="153851" y="77841"/>
                  </a:cubicBezTo>
                  <a:cubicBezTo>
                    <a:pt x="153851" y="64315"/>
                    <a:pt x="147005" y="60933"/>
                    <a:pt x="142694" y="60933"/>
                  </a:cubicBezTo>
                  <a:cubicBezTo>
                    <a:pt x="136355" y="60933"/>
                    <a:pt x="130016" y="67213"/>
                    <a:pt x="130016" y="72527"/>
                  </a:cubicBezTo>
                  <a:cubicBezTo>
                    <a:pt x="130016" y="75668"/>
                    <a:pt x="131537" y="77117"/>
                    <a:pt x="133819" y="79049"/>
                  </a:cubicBezTo>
                  <a:cubicBezTo>
                    <a:pt x="136608" y="81706"/>
                    <a:pt x="142948" y="87987"/>
                    <a:pt x="142948" y="99581"/>
                  </a:cubicBezTo>
                  <a:cubicBezTo>
                    <a:pt x="142948" y="115040"/>
                    <a:pt x="129762" y="134847"/>
                    <a:pt x="120887" y="143543"/>
                  </a:cubicBezTo>
                  <a:cubicBezTo>
                    <a:pt x="98573" y="165041"/>
                    <a:pt x="82344" y="165041"/>
                    <a:pt x="73216" y="165041"/>
                  </a:cubicBezTo>
                  <a:lnTo>
                    <a:pt x="115055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993F6BE-CB8E-5F5A-CB33-B82EBEDEF4F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02215" y="6780223"/>
              <a:ext cx="56546" cy="241548"/>
            </a:xfrm>
            <a:custGeom>
              <a:avLst/>
              <a:gdLst>
                <a:gd name="connsiteX0" fmla="*/ 55473 w 56546"/>
                <a:gd name="connsiteY0" fmla="*/ 124943 h 241548"/>
                <a:gd name="connsiteX1" fmla="*/ 56741 w 56546"/>
                <a:gd name="connsiteY1" fmla="*/ 120837 h 241548"/>
                <a:gd name="connsiteX2" fmla="*/ 55473 w 56546"/>
                <a:gd name="connsiteY2" fmla="*/ 116731 h 241548"/>
                <a:gd name="connsiteX3" fmla="*/ 11098 w 56546"/>
                <a:gd name="connsiteY3" fmla="*/ 5618 h 241548"/>
                <a:gd name="connsiteX4" fmla="*/ 5266 w 56546"/>
                <a:gd name="connsiteY4" fmla="*/ 63 h 241548"/>
                <a:gd name="connsiteX5" fmla="*/ 195 w 56546"/>
                <a:gd name="connsiteY5" fmla="*/ 4894 h 241548"/>
                <a:gd name="connsiteX6" fmla="*/ 1463 w 56546"/>
                <a:gd name="connsiteY6" fmla="*/ 8759 h 241548"/>
                <a:gd name="connsiteX7" fmla="*/ 46344 w 56546"/>
                <a:gd name="connsiteY7" fmla="*/ 120837 h 241548"/>
                <a:gd name="connsiteX8" fmla="*/ 1463 w 56546"/>
                <a:gd name="connsiteY8" fmla="*/ 232433 h 241548"/>
                <a:gd name="connsiteX9" fmla="*/ 195 w 56546"/>
                <a:gd name="connsiteY9" fmla="*/ 236781 h 241548"/>
                <a:gd name="connsiteX10" fmla="*/ 5266 w 56546"/>
                <a:gd name="connsiteY10" fmla="*/ 241612 h 241548"/>
                <a:gd name="connsiteX11" fmla="*/ 10591 w 56546"/>
                <a:gd name="connsiteY11" fmla="*/ 236781 h 241548"/>
                <a:gd name="connsiteX12" fmla="*/ 55473 w 56546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46" h="241548">
                  <a:moveTo>
                    <a:pt x="55473" y="124943"/>
                  </a:moveTo>
                  <a:cubicBezTo>
                    <a:pt x="56741" y="122045"/>
                    <a:pt x="56741" y="121562"/>
                    <a:pt x="56741" y="120837"/>
                  </a:cubicBezTo>
                  <a:cubicBezTo>
                    <a:pt x="56741" y="120112"/>
                    <a:pt x="56741" y="119629"/>
                    <a:pt x="55473" y="116731"/>
                  </a:cubicBezTo>
                  <a:lnTo>
                    <a:pt x="11098" y="5618"/>
                  </a:lnTo>
                  <a:cubicBezTo>
                    <a:pt x="9577" y="1512"/>
                    <a:pt x="8055" y="63"/>
                    <a:pt x="5266" y="63"/>
                  </a:cubicBezTo>
                  <a:cubicBezTo>
                    <a:pt x="2477" y="63"/>
                    <a:pt x="195" y="2237"/>
                    <a:pt x="195" y="4894"/>
                  </a:cubicBezTo>
                  <a:cubicBezTo>
                    <a:pt x="195" y="5618"/>
                    <a:pt x="195" y="6101"/>
                    <a:pt x="1463" y="8759"/>
                  </a:cubicBezTo>
                  <a:lnTo>
                    <a:pt x="46344" y="120837"/>
                  </a:lnTo>
                  <a:lnTo>
                    <a:pt x="1463" y="232433"/>
                  </a:lnTo>
                  <a:cubicBezTo>
                    <a:pt x="195" y="235090"/>
                    <a:pt x="195" y="235573"/>
                    <a:pt x="195" y="236781"/>
                  </a:cubicBezTo>
                  <a:cubicBezTo>
                    <a:pt x="195" y="239438"/>
                    <a:pt x="2477" y="241612"/>
                    <a:pt x="5266" y="241612"/>
                  </a:cubicBezTo>
                  <a:cubicBezTo>
                    <a:pt x="8563" y="241612"/>
                    <a:pt x="9577" y="239196"/>
                    <a:pt x="10591" y="236781"/>
                  </a:cubicBezTo>
                  <a:lnTo>
                    <a:pt x="55473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3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58DC8-F090-ED84-8519-40AD2F5E00AB}"/>
              </a:ext>
            </a:extLst>
          </p:cNvPr>
          <p:cNvSpPr txBox="1"/>
          <p:nvPr/>
        </p:nvSpPr>
        <p:spPr>
          <a:xfrm>
            <a:off x="677279" y="599902"/>
            <a:ext cx="68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How do we use time-reversal?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3D40D-AE35-FD43-912B-4A45D0205235}"/>
              </a:ext>
            </a:extLst>
          </p:cNvPr>
          <p:cNvGrpSpPr/>
          <p:nvPr/>
        </p:nvGrpSpPr>
        <p:grpSpPr>
          <a:xfrm>
            <a:off x="7959265" y="2048573"/>
            <a:ext cx="2419923" cy="1895081"/>
            <a:chOff x="2517689" y="3465555"/>
            <a:chExt cx="2419923" cy="1895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0A7F90-33D0-D922-6521-677E450F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098" y="4342669"/>
              <a:ext cx="774786" cy="1017967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3A69123-D4BD-28D1-285C-2FFFD1FB3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89" y="4841789"/>
              <a:ext cx="6978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1D384D-E898-43E2-85A6-C9EC7C3F6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954" y="3465555"/>
              <a:ext cx="0" cy="1376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8EF9DF-87D0-F928-E6B0-B65DD68E4BB1}"/>
                </a:ext>
              </a:extLst>
            </p:cNvPr>
            <p:cNvCxnSpPr>
              <a:cxnSpLocks/>
            </p:cNvCxnSpPr>
            <p:nvPr/>
          </p:nvCxnSpPr>
          <p:spPr>
            <a:xfrm>
              <a:off x="4148942" y="4841789"/>
              <a:ext cx="7886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FCCA10-8381-A23A-B793-1666EA081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612" y="3484608"/>
              <a:ext cx="0" cy="13571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67375E-DC95-EB01-484F-D5F9EE6C64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141" y="3477093"/>
              <a:ext cx="431471" cy="15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6F913D-3BB5-FBF5-6761-515BEFCAED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4148" y="3465555"/>
              <a:ext cx="415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D96F22-F2AE-AAB6-5797-F5F8C0C93579}"/>
              </a:ext>
            </a:extLst>
          </p:cNvPr>
          <p:cNvGrpSpPr/>
          <p:nvPr/>
        </p:nvGrpSpPr>
        <p:grpSpPr>
          <a:xfrm>
            <a:off x="8466613" y="1366392"/>
            <a:ext cx="1402468" cy="1402468"/>
            <a:chOff x="7436732" y="1149082"/>
            <a:chExt cx="1402468" cy="14024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68F398-889B-1295-B8A4-21496B1B64D3}"/>
                </a:ext>
              </a:extLst>
            </p:cNvPr>
            <p:cNvSpPr/>
            <p:nvPr/>
          </p:nvSpPr>
          <p:spPr>
            <a:xfrm>
              <a:off x="7436732" y="1149082"/>
              <a:ext cx="1402468" cy="1402468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3BADED-EBB5-1F6B-35D8-138EE3194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5" t="19350" r="61137" b="18358"/>
            <a:stretch/>
          </p:blipFill>
          <p:spPr>
            <a:xfrm>
              <a:off x="7488990" y="1196292"/>
              <a:ext cx="1293020" cy="1293019"/>
            </a:xfrm>
            <a:prstGeom prst="rect">
              <a:avLst/>
            </a:prstGeom>
          </p:spPr>
        </p:pic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A265F-87BB-8F02-7A94-5B2A8D1EE950}"/>
              </a:ext>
            </a:extLst>
          </p:cNvPr>
          <p:cNvCxnSpPr>
            <a:cxnSpLocks/>
          </p:cNvCxnSpPr>
          <p:nvPr/>
        </p:nvCxnSpPr>
        <p:spPr>
          <a:xfrm>
            <a:off x="8556615" y="1659117"/>
            <a:ext cx="1033903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3355F0-77C9-D0DA-C24B-2A78D9934AA1}"/>
              </a:ext>
            </a:extLst>
          </p:cNvPr>
          <p:cNvCxnSpPr>
            <a:cxnSpLocks/>
          </p:cNvCxnSpPr>
          <p:nvPr/>
        </p:nvCxnSpPr>
        <p:spPr>
          <a:xfrm>
            <a:off x="8563557" y="2537689"/>
            <a:ext cx="103390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0C9495-E135-D16D-F3E1-D91FC398C6AB}"/>
              </a:ext>
            </a:extLst>
          </p:cNvPr>
          <p:cNvSpPr txBox="1"/>
          <p:nvPr/>
        </p:nvSpPr>
        <p:spPr>
          <a:xfrm>
            <a:off x="8733549" y="1667516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9E0CA-75D2-9D8E-A008-9B3CB978819E}"/>
              </a:ext>
            </a:extLst>
          </p:cNvPr>
          <p:cNvSpPr txBox="1"/>
          <p:nvPr/>
        </p:nvSpPr>
        <p:spPr>
          <a:xfrm>
            <a:off x="8733549" y="2076024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J</a:t>
            </a:r>
          </a:p>
        </p:txBody>
      </p:sp>
      <p:pic>
        <p:nvPicPr>
          <p:cNvPr id="24" name="Picture 23" descr="\documentclass{article}&#10;\usepackage{amsmath}&#10;\pagestyle{empty}&#10;\begin{document}&#10;&#10;&#10;$j_i = \sigma_{ij}E_j$&#10;&#10;\end{document}" title="IguanaTex Bitmap Display">
            <a:extLst>
              <a:ext uri="{FF2B5EF4-FFF2-40B4-BE49-F238E27FC236}">
                <a16:creationId xmlns:a16="http://schemas.microsoft.com/office/drawing/2014/main" id="{2F74C5B2-2393-6DC1-F4B5-BEA80A194B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85" y="1517001"/>
            <a:ext cx="1121820" cy="2514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A7DBD2-37D9-F035-9033-20EAEE8A094A}"/>
              </a:ext>
            </a:extLst>
          </p:cNvPr>
          <p:cNvSpPr txBox="1"/>
          <p:nvPr/>
        </p:nvSpPr>
        <p:spPr>
          <a:xfrm>
            <a:off x="358239" y="2130155"/>
            <a:ext cx="650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time-reversal invariant system (non-magnetic)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831A39-ED0E-AAC0-6E59-C6B616B274E0}"/>
              </a:ext>
            </a:extLst>
          </p:cNvPr>
          <p:cNvSpPr txBox="1"/>
          <p:nvPr/>
        </p:nvSpPr>
        <p:spPr>
          <a:xfrm>
            <a:off x="400277" y="2863492"/>
            <a:ext cx="427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Naively we would expect:</a:t>
            </a:r>
          </a:p>
        </p:txBody>
      </p:sp>
      <p:pic>
        <p:nvPicPr>
          <p:cNvPr id="29" name="Picture 28" descr="\documentclass{article}&#10;\usepackage{amsmath}&#10;\pagestyle{empty}&#10;\begin{document}&#10;&#10;\begin{align*}&#10;{\cal T} \mathbf{E} &amp;= \mathbf{E}\\&#10;{\cal T} \mathbf{j} &amp;= -\mathbf{j}&#10;\end{align*}&#10;&#10;&#10;\end{document}" title="IguanaTex Bitmap Display">
            <a:extLst>
              <a:ext uri="{FF2B5EF4-FFF2-40B4-BE49-F238E27FC236}">
                <a16:creationId xmlns:a16="http://schemas.microsoft.com/office/drawing/2014/main" id="{0C47527B-74FF-E08C-0150-10334533BE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81" y="4229026"/>
            <a:ext cx="1093166" cy="67736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begin{align*}&#10;\sigma = &#10;\left(\begin{matrix}&#10;0 &amp; 0 &amp; 0 \\&#10;0 &amp; 0 &amp; 0 \\&#10;0 &amp; 0 &amp; 0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467E61EF-4F2F-E670-BAA4-E8B45B79E0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9" y="5602969"/>
            <a:ext cx="1742175" cy="916052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&#10;${\cal{T}}j_i = \sigma_{ij}{\cal{T}}E_j$&#10;&#10;\end{document}" title="IguanaTex Bitmap Display">
            <a:extLst>
              <a:ext uri="{FF2B5EF4-FFF2-40B4-BE49-F238E27FC236}">
                <a16:creationId xmlns:a16="http://schemas.microsoft.com/office/drawing/2014/main" id="{9F292ABD-6A9C-9412-0F55-CA93D352FA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4" y="3532039"/>
            <a:ext cx="1513543" cy="26064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&#10;$-j_i = \sigma_{ij}E_j$&#10;&#10;\end{document}" title="IguanaTex Bitmap Display">
            <a:extLst>
              <a:ext uri="{FF2B5EF4-FFF2-40B4-BE49-F238E27FC236}">
                <a16:creationId xmlns:a16="http://schemas.microsoft.com/office/drawing/2014/main" id="{CAFA116B-4104-0F5E-5907-0C785010A0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5" y="5985969"/>
            <a:ext cx="1294057" cy="251495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AA6462FD-579E-A963-75CC-5DEA29CC39C3}"/>
              </a:ext>
            </a:extLst>
          </p:cNvPr>
          <p:cNvSpPr/>
          <p:nvPr/>
        </p:nvSpPr>
        <p:spPr>
          <a:xfrm rot="5400000">
            <a:off x="2441329" y="5211084"/>
            <a:ext cx="448025" cy="259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27DC012C-61E2-429C-E286-A0212BB64E5F}"/>
              </a:ext>
            </a:extLst>
          </p:cNvPr>
          <p:cNvSpPr/>
          <p:nvPr/>
        </p:nvSpPr>
        <p:spPr>
          <a:xfrm>
            <a:off x="3885485" y="5976043"/>
            <a:ext cx="448025" cy="259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5E3FBC-D597-F8AC-5E01-24AF5987BD8F}"/>
              </a:ext>
            </a:extLst>
          </p:cNvPr>
          <p:cNvSpPr txBox="1"/>
          <p:nvPr/>
        </p:nvSpPr>
        <p:spPr>
          <a:xfrm>
            <a:off x="7541718" y="4172617"/>
            <a:ext cx="418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We cannot actually reverse time in the experiment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B5A9DD-27A3-263E-8ABA-52EBBA4B96C8}"/>
              </a:ext>
            </a:extLst>
          </p:cNvPr>
          <p:cNvSpPr txBox="1"/>
          <p:nvPr/>
        </p:nvSpPr>
        <p:spPr>
          <a:xfrm>
            <a:off x="7480295" y="5207997"/>
            <a:ext cx="4249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The laws of physics are not invariant under time-reversal</a:t>
            </a:r>
          </a:p>
        </p:txBody>
      </p:sp>
    </p:spTree>
    <p:extLst>
      <p:ext uri="{BB962C8B-B14F-4D97-AF65-F5344CB8AC3E}">
        <p14:creationId xmlns:p14="http://schemas.microsoft.com/office/powerpoint/2010/main" val="11876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42" grpId="0" animBg="1"/>
      <p:bldP spid="43" grpId="0" animBg="1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799686F-C1EB-F98F-4802-C416D76B8A77}"/>
              </a:ext>
            </a:extLst>
          </p:cNvPr>
          <p:cNvSpPr txBox="1"/>
          <p:nvPr/>
        </p:nvSpPr>
        <p:spPr>
          <a:xfrm>
            <a:off x="2524125" y="647867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The laws of physics are not invariant under time-reversal (but only for weak interactions)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31EFE-7537-7433-7582-EEBA9BDF11A5}"/>
              </a:ext>
            </a:extLst>
          </p:cNvPr>
          <p:cNvSpPr txBox="1"/>
          <p:nvPr/>
        </p:nvSpPr>
        <p:spPr>
          <a:xfrm>
            <a:off x="1685925" y="4192827"/>
            <a:ext cx="8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Symmetry breaking in condensed matter physics means that the physical laws are invariant under the symmetry, but the ground state is not (spontaneous symmetry breaking)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BDB2C03-14BB-8D0F-790C-9388AC69571D}"/>
              </a:ext>
            </a:extLst>
          </p:cNvPr>
          <p:cNvSpPr/>
          <p:nvPr/>
        </p:nvSpPr>
        <p:spPr>
          <a:xfrm>
            <a:off x="5686425" y="1714500"/>
            <a:ext cx="438150" cy="504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6A5AFF-CB3F-506C-7E6B-0A0DDAF1401B}"/>
              </a:ext>
            </a:extLst>
          </p:cNvPr>
          <p:cNvSpPr txBox="1"/>
          <p:nvPr/>
        </p:nvSpPr>
        <p:spPr>
          <a:xfrm>
            <a:off x="2524126" y="2468097"/>
            <a:ext cx="676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a problem for us =&gt; condensed matter physics is controlled by the electromagnetic interaction, which is T-invariant</a:t>
            </a:r>
          </a:p>
        </p:txBody>
      </p:sp>
    </p:spTree>
    <p:extLst>
      <p:ext uri="{BB962C8B-B14F-4D97-AF65-F5344CB8AC3E}">
        <p14:creationId xmlns:p14="http://schemas.microsoft.com/office/powerpoint/2010/main" val="88455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40B4E-1C6E-2064-CA70-6C2E65E4E55D}"/>
              </a:ext>
            </a:extLst>
          </p:cNvPr>
          <p:cNvSpPr txBox="1"/>
          <p:nvPr/>
        </p:nvSpPr>
        <p:spPr>
          <a:xfrm>
            <a:off x="331694" y="528918"/>
            <a:ext cx="554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Start with microscopic formulas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EAB5A-29AD-CDEF-B6AE-A04AE958F8ED}"/>
              </a:ext>
            </a:extLst>
          </p:cNvPr>
          <p:cNvSpPr txBox="1"/>
          <p:nvPr/>
        </p:nvSpPr>
        <p:spPr>
          <a:xfrm>
            <a:off x="331694" y="1398494"/>
            <a:ext cx="580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Simplest expression for conductivity:</a:t>
            </a:r>
          </a:p>
        </p:txBody>
      </p:sp>
      <p:pic>
        <p:nvPicPr>
          <p:cNvPr id="5" name="Picture 4" descr="\documentclass{article}&#10;\usepackage{amsmath}&#10;\pagestyle{empty}&#10;\usepackage{braket}&#10;\begin{document}&#10;&#10;&#10;&#10;$\sigma_{ij}  \sim \sum_n \int d^3\mathbf{k}&#10; \bra{\psi_{n\mathbf{k}}} \hat{v}_i \ket{\psi_{n\mathbf{k}}}&#10; \bra{\psi_{n\mathbf{k}}} \hat{v}_j \ket{\psi_{n\mathbf{k}}}&#10;\delta(E_{n\mathbf{k}}-E_F)$&#10;\end{document}" title="IguanaTex Bitmap Display">
            <a:extLst>
              <a:ext uri="{FF2B5EF4-FFF2-40B4-BE49-F238E27FC236}">
                <a16:creationId xmlns:a16="http://schemas.microsoft.com/office/drawing/2014/main" id="{E5D8104A-93E5-0DD8-BD3D-3C7BF1C8E3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3" y="2540000"/>
            <a:ext cx="6838987" cy="32191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94DD7D-78B5-BA42-D349-C2744075F2C2}"/>
              </a:ext>
            </a:extLst>
          </p:cNvPr>
          <p:cNvCxnSpPr/>
          <p:nvPr/>
        </p:nvCxnSpPr>
        <p:spPr>
          <a:xfrm flipV="1">
            <a:off x="5262282" y="2097741"/>
            <a:ext cx="268942" cy="33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58D99D-E881-FF19-02B3-C0E59E87B73F}"/>
              </a:ext>
            </a:extLst>
          </p:cNvPr>
          <p:cNvSpPr txBox="1"/>
          <p:nvPr/>
        </p:nvSpPr>
        <p:spPr>
          <a:xfrm>
            <a:off x="5773271" y="162560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Velocity operator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5A07E0-E8B8-8B13-C738-BBA426975EE3}"/>
              </a:ext>
            </a:extLst>
          </p:cNvPr>
          <p:cNvCxnSpPr/>
          <p:nvPr/>
        </p:nvCxnSpPr>
        <p:spPr>
          <a:xfrm>
            <a:off x="4858871" y="2861914"/>
            <a:ext cx="107576" cy="28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16F49F-5F01-D17F-9173-7B6F10399266}"/>
              </a:ext>
            </a:extLst>
          </p:cNvPr>
          <p:cNvSpPr txBox="1"/>
          <p:nvPr/>
        </p:nvSpPr>
        <p:spPr>
          <a:xfrm>
            <a:off x="5145741" y="3025087"/>
            <a:ext cx="267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Band index</a:t>
            </a:r>
          </a:p>
        </p:txBody>
      </p:sp>
      <p:pic>
        <p:nvPicPr>
          <p:cNvPr id="43" name="Picture 42" descr="\documentclass{article}&#10;\usepackage{amsmath}&#10;\pagestyle{empty}&#10;\usepackage{braket}&#10;\begin{document}&#10;&#10;&#10;&#10;$ \bra{ {\cal T} \psi_{n\mathbf{k}}} \hat{v}_i \ket{ {\cal T} \psi_{n\mathbf{k}}}) = \bra{  \psi_{n\mathbf{k}}} {\cal T}^{-1} \hat{v}_i {\cal T} \ket{\psi_{n\mathbf{k}}}) ^* = -\bra{  \psi_{n\mathbf{k}}} \hat{v}_i\ket{\psi_{n\mathbf{k}}})$&#10;\end{document}" title="IguanaTex Bitmap Display">
            <a:extLst>
              <a:ext uri="{FF2B5EF4-FFF2-40B4-BE49-F238E27FC236}">
                <a16:creationId xmlns:a16="http://schemas.microsoft.com/office/drawing/2014/main" id="{D99381BC-3C16-0339-4667-AB27CDBF22C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5" y="4569654"/>
            <a:ext cx="7467726" cy="30514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CFB5B74-528E-826D-9370-068255EBB7AE}"/>
              </a:ext>
            </a:extLst>
          </p:cNvPr>
          <p:cNvSpPr txBox="1"/>
          <p:nvPr/>
        </p:nvSpPr>
        <p:spPr>
          <a:xfrm>
            <a:off x="2123856" y="5448298"/>
            <a:ext cx="40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value =&gt; real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FF7B3D08-EEF3-115F-EA28-DC5CD6B54DFA}"/>
              </a:ext>
            </a:extLst>
          </p:cNvPr>
          <p:cNvSpPr/>
          <p:nvPr/>
        </p:nvSpPr>
        <p:spPr>
          <a:xfrm>
            <a:off x="3118938" y="4957482"/>
            <a:ext cx="291353" cy="4213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\documentclass{article}&#10;\usepackage{amsmath}&#10;\pagestyle{empty}&#10;\begin{document}&#10;&#10;&#10;$\sigma_{ij}^{\cal T} = \sigma_{ij}$&#10;&#10;\end{document}" title="IguanaTex Bitmap Display">
            <a:extLst>
              <a:ext uri="{FF2B5EF4-FFF2-40B4-BE49-F238E27FC236}">
                <a16:creationId xmlns:a16="http://schemas.microsoft.com/office/drawing/2014/main" id="{23B7967C-8C86-2D78-A994-7A26354E24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71" y="6287247"/>
            <a:ext cx="1049573" cy="358800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${\cal H} \psi_{n\mathbf{k}} = E_{n\mathbf{k}} \psi_{n\mathbf{k}} \quad \implies {\cal H} {\cal T} \psi_{n\mathbf{k}} = E_{n\mathbf{k}} {\cal T}\psi_{n\mathbf{k}}$&#10;&#10;&#10;\end{document}" title="IguanaTex Bitmap Display">
            <a:extLst>
              <a:ext uri="{FF2B5EF4-FFF2-40B4-BE49-F238E27FC236}">
                <a16:creationId xmlns:a16="http://schemas.microsoft.com/office/drawing/2014/main" id="{5730712B-5E01-31BC-6C24-09DBEE38E0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92" y="3699212"/>
            <a:ext cx="5526185" cy="2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38D13-66A4-DC47-192A-D3FAD3D6860F}"/>
              </a:ext>
            </a:extLst>
          </p:cNvPr>
          <p:cNvSpPr txBox="1"/>
          <p:nvPr/>
        </p:nvSpPr>
        <p:spPr>
          <a:xfrm>
            <a:off x="466165" y="528918"/>
            <a:ext cx="637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Another component exists: </a:t>
            </a:r>
            <a:r>
              <a:rPr lang="en-US" b="1" dirty="0">
                <a:solidFill>
                  <a:schemeClr val="accent1"/>
                </a:solidFill>
              </a:rPr>
              <a:t>Anomalous Hall effect</a:t>
            </a:r>
          </a:p>
        </p:txBody>
      </p:sp>
      <p:pic>
        <p:nvPicPr>
          <p:cNvPr id="12" name="Picture 11" descr="\documentclass{article}&#10;\usepackage{amsmath}&#10;\pagestyle{empty}&#10;\begin{document}&#10;&#10;&#10;\begin{align*}&#10;   \sigma^{{\rm int}}_{ij} \sim \sum_{m\neq n}^{\substack{ \\ n\ \text{occ.}\\ m\ \text{unocc.}}} \int d^3 \mathbf{k}&#10; \frac{\text{Im}\langle \psi_{\textbf{k}n}\vert \hat{v}_i \vert \psi_{\textbf{k}m}\rangle \langle \psi_{\textbf{k}m}\vert \hat{v}_j \vert \psi_{\textbf{k}n}  \rangle}{\left(E_{\textbf{k}n}-E_{\textbf{k}m}\right)^{2}}&#10;\end{align*}&#10;&#10;\end{document}" title="IguanaTex Bitmap Display">
            <a:extLst>
              <a:ext uri="{FF2B5EF4-FFF2-40B4-BE49-F238E27FC236}">
                <a16:creationId xmlns:a16="http://schemas.microsoft.com/office/drawing/2014/main" id="{3604224B-7266-FC53-D6F0-7984971D31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7" y="1575493"/>
            <a:ext cx="6113006" cy="950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5E26E0-7620-6F56-57B7-3D1BD9FA45D4}"/>
              </a:ext>
            </a:extLst>
          </p:cNvPr>
          <p:cNvSpPr txBox="1"/>
          <p:nvPr/>
        </p:nvSpPr>
        <p:spPr>
          <a:xfrm>
            <a:off x="4114801" y="2887100"/>
            <a:ext cx="7306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So-called intrinsic formula</a:t>
            </a:r>
          </a:p>
        </p:txBody>
      </p:sp>
      <p:pic>
        <p:nvPicPr>
          <p:cNvPr id="15" name="Picture 14" descr="\documentclass{article}&#10;\usepackage{amsmath}&#10;\pagestyle{empty}&#10;\begin{document}&#10;&#10;$\text{Im}\langle \psi_{\textbf{k}n}\vert \hat{v}_i \vert \psi_{\textbf{k}m}\rangle \langle \psi_{\textbf{k}m}\vert \hat{v}_j \vert \psi_{\textbf{k}n}  \rangle$&#10;&#10;&#10;\end{document}" title="IguanaTex Bitmap Display">
            <a:extLst>
              <a:ext uri="{FF2B5EF4-FFF2-40B4-BE49-F238E27FC236}">
                <a16:creationId xmlns:a16="http://schemas.microsoft.com/office/drawing/2014/main" id="{5A5089B7-CAD4-FD35-2A2C-1CDC3E749D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18" y="3717197"/>
            <a:ext cx="3509195" cy="29508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B787ED-7C85-C34E-89A6-A1BC3300DBE7}"/>
              </a:ext>
            </a:extLst>
          </p:cNvPr>
          <p:cNvCxnSpPr>
            <a:cxnSpLocks/>
          </p:cNvCxnSpPr>
          <p:nvPr/>
        </p:nvCxnSpPr>
        <p:spPr>
          <a:xfrm>
            <a:off x="5484376" y="4223026"/>
            <a:ext cx="0" cy="6268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\documentclass{article}&#10;\usepackage{amsmath}&#10;\pagestyle{empty}&#10;\begin{document}&#10;&#10;$\text{Im}\langle \psi_{\textbf{k}n}\vert \hat{v}_i \vert \psi_{\textbf{k}m}\rangle^* \langle \psi_{\textbf{k}m}\vert \hat{v}_j \vert \psi_{\textbf{k}n}  \rangle^* =&#10;-\text{Im}\langle \psi_{\textbf{k}n}\vert \hat{v}_i \vert \psi_{\textbf{k}m}\rangle \langle \psi_{\textbf{k}m}\vert \hat{v}_j \vert \psi_{\textbf{k}n}  \rangle $&#10;&#10;&#10;\end{document}" title="IguanaTex Bitmap Display">
            <a:extLst>
              <a:ext uri="{FF2B5EF4-FFF2-40B4-BE49-F238E27FC236}">
                <a16:creationId xmlns:a16="http://schemas.microsoft.com/office/drawing/2014/main" id="{448696CA-A6CB-D60B-67D8-E199EB7A54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5" y="5260630"/>
            <a:ext cx="7890241" cy="29508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&#10;$(\sigma_{ij}^\text{AHE})^{\cal T} = -\sigma_{ij}^\text{AHE}$&#10;&#10;\end{document}" title="IguanaTex Bitmap Display">
            <a:extLst>
              <a:ext uri="{FF2B5EF4-FFF2-40B4-BE49-F238E27FC236}">
                <a16:creationId xmlns:a16="http://schemas.microsoft.com/office/drawing/2014/main" id="{53182E28-DB89-FC80-8902-1A3422ADDC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44" y="6214795"/>
            <a:ext cx="2276869" cy="358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E97A397-BA63-D31F-DC92-1B68549A649D}"/>
              </a:ext>
            </a:extLst>
          </p:cNvPr>
          <p:cNvSpPr txBox="1"/>
          <p:nvPr/>
        </p:nvSpPr>
        <p:spPr>
          <a:xfrm>
            <a:off x="7669306" y="5788400"/>
            <a:ext cx="4352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AHE can only exist in materials that </a:t>
            </a:r>
            <a:r>
              <a:rPr lang="en-US" sz="2000" dirty="0" err="1">
                <a:solidFill>
                  <a:schemeClr val="accent2"/>
                </a:solidFill>
              </a:rPr>
              <a:t>breake</a:t>
            </a:r>
            <a:r>
              <a:rPr lang="en-US" sz="2000" dirty="0">
                <a:solidFill>
                  <a:schemeClr val="accent2"/>
                </a:solidFill>
              </a:rPr>
              <a:t> time-reversal symmetry (typically magnetic)</a:t>
            </a:r>
          </a:p>
        </p:txBody>
      </p:sp>
    </p:spTree>
    <p:extLst>
      <p:ext uri="{BB962C8B-B14F-4D97-AF65-F5344CB8AC3E}">
        <p14:creationId xmlns:p14="http://schemas.microsoft.com/office/powerpoint/2010/main" val="19456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A533D-B576-1147-724E-B12197AD7DAC}"/>
              </a:ext>
            </a:extLst>
          </p:cNvPr>
          <p:cNvSpPr txBox="1"/>
          <p:nvPr/>
        </p:nvSpPr>
        <p:spPr>
          <a:xfrm>
            <a:off x="690282" y="627529"/>
            <a:ext cx="101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In non-magnetic material, the electrical current is unchanged under time-reversal</a:t>
            </a:r>
          </a:p>
        </p:txBody>
      </p:sp>
      <p:pic>
        <p:nvPicPr>
          <p:cNvPr id="6" name="Picture 5" descr="A picture containing screenshot, circle, colorfulness, diagram&#10;&#10;Description automatically generated">
            <a:extLst>
              <a:ext uri="{FF2B5EF4-FFF2-40B4-BE49-F238E27FC236}">
                <a16:creationId xmlns:a16="http://schemas.microsoft.com/office/drawing/2014/main" id="{CAB7D62D-D311-96D3-44E1-B40E16CB7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6"/>
          <a:stretch/>
        </p:blipFill>
        <p:spPr>
          <a:xfrm>
            <a:off x="3724405" y="2683568"/>
            <a:ext cx="4232200" cy="3469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36E88-DFCB-250A-7218-D03A0634C6CF}"/>
              </a:ext>
            </a:extLst>
          </p:cNvPr>
          <p:cNvSpPr txBox="1"/>
          <p:nvPr/>
        </p:nvSpPr>
        <p:spPr>
          <a:xfrm>
            <a:off x="2684690" y="1137558"/>
            <a:ext cx="741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Electrical current is a dissipative, irreversible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Time-reversal does not reverse microscopic particle trajectories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AHE transforms in the “natural” way =&gt; can in fact be </a:t>
            </a:r>
            <a:r>
              <a:rPr lang="en-US" sz="2000" b="1" dirty="0" err="1">
                <a:solidFill>
                  <a:schemeClr val="accent2"/>
                </a:solidFill>
              </a:rPr>
              <a:t>dissipationless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9C775-A6EF-601E-7196-D30AB3EC7E7B}"/>
              </a:ext>
            </a:extLst>
          </p:cNvPr>
          <p:cNvSpPr txBox="1"/>
          <p:nvPr/>
        </p:nvSpPr>
        <p:spPr>
          <a:xfrm>
            <a:off x="942975" y="581025"/>
            <a:ext cx="732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 general, there are two components </a:t>
            </a:r>
            <a:r>
              <a:rPr lang="en-US" sz="2000" b="0" dirty="0">
                <a:solidFill>
                  <a:schemeClr val="tx2"/>
                </a:solidFill>
              </a:rPr>
              <a:t>T-even and </a:t>
            </a:r>
            <a:r>
              <a:rPr lang="en-US" sz="2000" dirty="0">
                <a:solidFill>
                  <a:schemeClr val="tx2"/>
                </a:solidFill>
              </a:rPr>
              <a:t>T-odd:</a:t>
            </a:r>
          </a:p>
        </p:txBody>
      </p:sp>
      <p:pic>
        <p:nvPicPr>
          <p:cNvPr id="19" name="Picture 18" descr="\documentclass{article}&#10;\usepackage{amsmath}&#10;\pagestyle{empty}&#10;\begin{document}&#10;&#10;\begin{align*}&#10;\sigma^\text{even} &amp;= \frac{\sigma + \sigma^{\cal T}}{2} = \frac{\sigma([\mathbf{M}],\mathbf{H}) + \sigma(-[\mathbf{M}],-\mathbf{H})}{2}\\&#10;\sigma^\text{odd} &amp;=  \frac{\sigma - \sigma^{\cal T}}{2} = \frac{\sigma([\mathbf{M}],\mathbf{H}) - \sigma(-[\mathbf{M}],-\mathbf{H})}{2}&#10;\end{align*}&#10;&#10;&#10;\end{document}" title="IguanaTex Bitmap Display">
            <a:extLst>
              <a:ext uri="{FF2B5EF4-FFF2-40B4-BE49-F238E27FC236}">
                <a16:creationId xmlns:a16="http://schemas.microsoft.com/office/drawing/2014/main" id="{EAB9CDCD-3AE9-DF76-8053-308A8DE734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29" y="1526267"/>
            <a:ext cx="5532893" cy="134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9AA27-2134-5354-4165-1FFD55D98958}"/>
              </a:ext>
            </a:extLst>
          </p:cNvPr>
          <p:cNvSpPr txBox="1"/>
          <p:nvPr/>
        </p:nvSpPr>
        <p:spPr>
          <a:xfrm>
            <a:off x="3732661" y="3253691"/>
            <a:ext cx="377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Applies to any response tensor </a:t>
            </a:r>
          </a:p>
        </p:txBody>
      </p:sp>
      <p:pic>
        <p:nvPicPr>
          <p:cNvPr id="21" name="Picture 20" descr="\documentclass{article}&#10;\usepackage{amsmath}&#10;\pagestyle{empty}&#10;\begin{document}&#10;&#10;$[\mathbf{M}] = [\mathbf{M}_1, \mathbf{M}_2,\dots]$&#10;&#10;&#10;\end{document}" title="IguanaTex Bitmap Display">
            <a:extLst>
              <a:ext uri="{FF2B5EF4-FFF2-40B4-BE49-F238E27FC236}">
                <a16:creationId xmlns:a16="http://schemas.microsoft.com/office/drawing/2014/main" id="{664820B6-9973-A95A-54C2-F70CED91DC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8" y="4065360"/>
            <a:ext cx="2400940" cy="2833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2D6AF7-4426-7A58-997E-FE7050A382BC}"/>
              </a:ext>
            </a:extLst>
          </p:cNvPr>
          <p:cNvSpPr txBox="1"/>
          <p:nvPr/>
        </p:nvSpPr>
        <p:spPr>
          <a:xfrm>
            <a:off x="4245428" y="3994084"/>
            <a:ext cx="510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all magnetic moments of the system</a:t>
            </a:r>
          </a:p>
        </p:txBody>
      </p:sp>
      <p:pic>
        <p:nvPicPr>
          <p:cNvPr id="25" name="Picture 24" descr="\documentclass{article}&#10;\usepackage{amsmath}&#10;\pagestyle{empty}&#10;\begin{document}&#10;&#10;&#10;$\mathbf{H}$&#10;&#10;\end{document}" title="IguanaTex Bitmap Display">
            <a:extLst>
              <a:ext uri="{FF2B5EF4-FFF2-40B4-BE49-F238E27FC236}">
                <a16:creationId xmlns:a16="http://schemas.microsoft.com/office/drawing/2014/main" id="{77019C4C-5006-CF66-5090-0576B56E43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3" y="4670879"/>
            <a:ext cx="236405" cy="1961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1D912F-4B75-51A3-FEFD-986F9E43CA7E}"/>
              </a:ext>
            </a:extLst>
          </p:cNvPr>
          <p:cNvSpPr txBox="1"/>
          <p:nvPr/>
        </p:nvSpPr>
        <p:spPr>
          <a:xfrm>
            <a:off x="2192923" y="4584296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magnetic field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3E48DD-BE6A-3CAC-1750-5BC6BBAD52AA}"/>
              </a:ext>
            </a:extLst>
          </p:cNvPr>
          <p:cNvCxnSpPr/>
          <p:nvPr/>
        </p:nvCxnSpPr>
        <p:spPr>
          <a:xfrm>
            <a:off x="3665764" y="4207035"/>
            <a:ext cx="4898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05332F-A6D3-7131-E22C-356A3E3FFE1F}"/>
              </a:ext>
            </a:extLst>
          </p:cNvPr>
          <p:cNvCxnSpPr/>
          <p:nvPr/>
        </p:nvCxnSpPr>
        <p:spPr>
          <a:xfrm>
            <a:off x="1537607" y="4768962"/>
            <a:ext cx="4898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5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E3F1EC-D494-7DE1-220D-9EE5F01201E0}"/>
              </a:ext>
            </a:extLst>
          </p:cNvPr>
          <p:cNvSpPr txBox="1"/>
          <p:nvPr/>
        </p:nvSpPr>
        <p:spPr>
          <a:xfrm>
            <a:off x="800100" y="269421"/>
            <a:ext cx="538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Onsagers</a:t>
            </a:r>
            <a:r>
              <a:rPr lang="en-US" sz="2000" b="1" dirty="0">
                <a:solidFill>
                  <a:schemeClr val="tx2"/>
                </a:solidFill>
              </a:rPr>
              <a:t> reciprocity relations</a:t>
            </a:r>
          </a:p>
        </p:txBody>
      </p:sp>
      <p:pic>
        <p:nvPicPr>
          <p:cNvPr id="13" name="Picture 12" descr="\documentclass{article}&#10;\usepackage{amsmath}&#10;\pagestyle{empty}&#10;\begin{document}&#10;&#10;\begin{align*}&#10;j_i &amp;= \sigma_{ij} E_j - \beta_{ij} T^{-1} \nabla T_k\\&#10;j^q_i &amp;= \beta^{'}_{ij} E_j - \gamma_{ik} T^{-1} \nabla T_k&#10;\end{align*}&#10;&#10;&#10;\end{document}" title="IguanaTex Bitmap Display">
            <a:extLst>
              <a:ext uri="{FF2B5EF4-FFF2-40B4-BE49-F238E27FC236}">
                <a16:creationId xmlns:a16="http://schemas.microsoft.com/office/drawing/2014/main" id="{F04A713D-62C6-B5A1-CD04-7D777118A0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9" y="1312534"/>
            <a:ext cx="3017943" cy="84670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\begin{align*}&#10;\sigma_{ij}([\mathbf{M}],\mathbf{H}) &amp;= \sigma_{ji}(-[\mathbf{M}],-\mathbf{H}) \\&#10;\beta^{'}_{ij}([\mathbf{M}],\mathbf{H}) &amp;= \beta_{ji}(-[\mathbf{M}],-\mathbf{H})\\&#10;\gamma_{ij}([\mathbf{M}],\mathbf{H}) &amp;= \gamma_{ji}(-[\mathbf{M}],-\mathbf{H})&#10;\end{align*}&#10;&#10;&#10;\end{document}" title="IguanaTex Bitmap Display">
            <a:extLst>
              <a:ext uri="{FF2B5EF4-FFF2-40B4-BE49-F238E27FC236}">
                <a16:creationId xmlns:a16="http://schemas.microsoft.com/office/drawing/2014/main" id="{1B35B78D-C217-883F-30BC-A6D72E7CD4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47" y="3176812"/>
            <a:ext cx="3582966" cy="12356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FAE18A-E05C-0F4C-6052-E1347EC5299A}"/>
              </a:ext>
            </a:extLst>
          </p:cNvPr>
          <p:cNvSpPr txBox="1"/>
          <p:nvPr/>
        </p:nvSpPr>
        <p:spPr>
          <a:xfrm>
            <a:off x="7421336" y="1312534"/>
            <a:ext cx="414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Charge and thermal currents in presence of electric field and thermal gradient</a:t>
            </a:r>
          </a:p>
        </p:txBody>
      </p:sp>
      <p:pic>
        <p:nvPicPr>
          <p:cNvPr id="31" name="Picture 30" descr="\documentclass{article}&#10;\usepackage{amsmath}&#10;\pagestyle{empty}&#10;\begin{document}&#10;&#10;\begin{align*}&#10;\sigma^\text{even}_{ij}([\mathbf{M}],\mathbf{H}) &amp;= \sigma^\text{even}_{ji}([\mathbf{M}],\mathbf{H})\\&#10;\sigma^\text{odd}_{ij}([\mathbf{M}],\mathbf{H}) &amp;= -\sigma^\text{odd}_{ji}([\mathbf{M}],\mathbf{H}) &#10;\end{align*}&#10;&#10;&#10;\end{document}" title="IguanaTex Bitmap Display">
            <a:extLst>
              <a:ext uri="{FF2B5EF4-FFF2-40B4-BE49-F238E27FC236}">
                <a16:creationId xmlns:a16="http://schemas.microsoft.com/office/drawing/2014/main" id="{6B396C85-BE1C-5DAF-E860-7AC740E558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31" y="5149780"/>
            <a:ext cx="3814341" cy="7913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9E3578-D89B-AE42-C765-90A00EC12DE2}"/>
              </a:ext>
            </a:extLst>
          </p:cNvPr>
          <p:cNvSpPr txBox="1"/>
          <p:nvPr/>
        </p:nvSpPr>
        <p:spPr>
          <a:xfrm>
            <a:off x="7617278" y="5147896"/>
            <a:ext cx="3951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Conductivity is symmetric tensor, AHE is anti-symmetric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4DE2D2-E43F-1B7E-4A73-192B6DE9A1E5}"/>
              </a:ext>
            </a:extLst>
          </p:cNvPr>
          <p:cNvSpPr txBox="1"/>
          <p:nvPr/>
        </p:nvSpPr>
        <p:spPr>
          <a:xfrm>
            <a:off x="2798618" y="6219247"/>
            <a:ext cx="73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H. Grimmer, Acta </a:t>
            </a:r>
            <a:r>
              <a:rPr lang="en-US" i="1" dirty="0" err="1"/>
              <a:t>Cryst</a:t>
            </a:r>
            <a:r>
              <a:rPr lang="en-US" i="1" dirty="0"/>
              <a:t>. A49, 763-771  (1993)</a:t>
            </a:r>
          </a:p>
        </p:txBody>
      </p:sp>
    </p:spTree>
    <p:extLst>
      <p:ext uri="{BB962C8B-B14F-4D97-AF65-F5344CB8AC3E}">
        <p14:creationId xmlns:p14="http://schemas.microsoft.com/office/powerpoint/2010/main" val="34207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0FCB48-10E7-AA69-6D97-DC5C85E4ABE2}"/>
              </a:ext>
            </a:extLst>
          </p:cNvPr>
          <p:cNvSpPr txBox="1"/>
          <p:nvPr/>
        </p:nvSpPr>
        <p:spPr>
          <a:xfrm>
            <a:off x="889907" y="361957"/>
            <a:ext cx="5206093" cy="14642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Symmetry of response (and other) tensor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Transformations of tensors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Time-reversal symmetry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Tensor </a:t>
            </a:r>
            <a:r>
              <a:rPr lang="en-US" sz="2000" dirty="0" err="1"/>
              <a:t>symmetrization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63221-4E61-E915-B060-8EE5CE7340AB}"/>
              </a:ext>
            </a:extLst>
          </p:cNvPr>
          <p:cNvSpPr txBox="1"/>
          <p:nvPr/>
        </p:nvSpPr>
        <p:spPr>
          <a:xfrm>
            <a:off x="889907" y="2000867"/>
            <a:ext cx="6094428" cy="1804749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Beyond point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Symmetry of local effects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Equivalent magnetic configurations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Expansions in magnetization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Symmetry of magnetic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A9ACD-4A27-DC46-3509-8A0277A2EF0D}"/>
              </a:ext>
            </a:extLst>
          </p:cNvPr>
          <p:cNvSpPr txBox="1"/>
          <p:nvPr/>
        </p:nvSpPr>
        <p:spPr>
          <a:xfrm>
            <a:off x="889906" y="3980295"/>
            <a:ext cx="67110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Non-relativistic symmetry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it works?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Determining the non-relativistic symmetry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it’s used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68162-C63A-4C35-C9F2-C9A97C38112F}"/>
              </a:ext>
            </a:extLst>
          </p:cNvPr>
          <p:cNvSpPr txBox="1"/>
          <p:nvPr/>
        </p:nvSpPr>
        <p:spPr>
          <a:xfrm>
            <a:off x="889907" y="585859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Symmetr</a:t>
            </a:r>
            <a:r>
              <a:rPr lang="en-US" sz="2000" b="1" dirty="0">
                <a:solidFill>
                  <a:schemeClr val="tx2"/>
                </a:solidFill>
              </a:rPr>
              <a:t> – a code for symmetry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271D09-EAF1-4169-0B70-65FF9C110995}"/>
              </a:ext>
            </a:extLst>
          </p:cNvPr>
          <p:cNvSpPr txBox="1"/>
          <p:nvPr/>
        </p:nvSpPr>
        <p:spPr>
          <a:xfrm>
            <a:off x="3905250" y="6343650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zeleznyj@fzu.cz</a:t>
            </a:r>
          </a:p>
        </p:txBody>
      </p:sp>
    </p:spTree>
    <p:extLst>
      <p:ext uri="{BB962C8B-B14F-4D97-AF65-F5344CB8AC3E}">
        <p14:creationId xmlns:p14="http://schemas.microsoft.com/office/powerpoint/2010/main" val="121559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EF494-39B2-4762-866F-0A1B6BFB0EDF}"/>
              </a:ext>
            </a:extLst>
          </p:cNvPr>
          <p:cNvSpPr txBox="1"/>
          <p:nvPr/>
        </p:nvSpPr>
        <p:spPr>
          <a:xfrm>
            <a:off x="387927" y="258618"/>
            <a:ext cx="751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General response tensors</a:t>
            </a:r>
          </a:p>
        </p:txBody>
      </p:sp>
      <p:pic>
        <p:nvPicPr>
          <p:cNvPr id="12" name="Picture 11" descr="\documentclass{article}&#10;\usepackage{amsmath}&#10;\pagestyle{empty}&#10;\begin{document}&#10;&#10;\begin{align*}&#10; j_i &amp;= \sigma^{(2)}_{ijk} E_j E_k \\&#10; j_i &amp;= \sigma^{EH}_{ijk} E_j H_k\\&#10; S_i &amp;= \chi_{ij} E_j&#10;\end{align*}&#10;&#10;&#10;\end{document}" title="IguanaTex Bitmap Display">
            <a:extLst>
              <a:ext uri="{FF2B5EF4-FFF2-40B4-BE49-F238E27FC236}">
                <a16:creationId xmlns:a16="http://schemas.microsoft.com/office/drawing/2014/main" id="{85BF3982-16A9-CBB8-FF63-020D9A1289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43" y="1315712"/>
            <a:ext cx="1676634" cy="1191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D6442-FD06-194B-E81F-5D8A4199DB28}"/>
              </a:ext>
            </a:extLst>
          </p:cNvPr>
          <p:cNvSpPr txBox="1"/>
          <p:nvPr/>
        </p:nvSpPr>
        <p:spPr>
          <a:xfrm>
            <a:off x="526473" y="2810685"/>
            <a:ext cx="7084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dirty="0" err="1"/>
              <a:t>symmetrization</a:t>
            </a:r>
            <a:r>
              <a:rPr lang="en-US" sz="2000" dirty="0"/>
              <a:t> we need to know how they transform =&gt; can be determined in the same way as the conductivity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462533-89D1-9F3A-A782-288B06AC82A4}"/>
              </a:ext>
            </a:extLst>
          </p:cNvPr>
          <p:cNvSpPr txBox="1"/>
          <p:nvPr/>
        </p:nvSpPr>
        <p:spPr>
          <a:xfrm>
            <a:off x="720435" y="3821612"/>
            <a:ext cx="880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Translations</a:t>
            </a:r>
            <a:r>
              <a:rPr lang="en-US" sz="2000" dirty="0"/>
              <a:t>: we only consider global phenomena for now =&gt; translations can be ignored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Time-reversal</a:t>
            </a:r>
            <a:r>
              <a:rPr lang="en-US" sz="2000" dirty="0"/>
              <a:t>: Split the tensor into T-even and T-odd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2B40B39F-E189-FC16-C874-5A09FB6E4FDD}"/>
              </a:ext>
            </a:extLst>
          </p:cNvPr>
          <p:cNvSpPr/>
          <p:nvPr/>
        </p:nvSpPr>
        <p:spPr>
          <a:xfrm>
            <a:off x="3971636" y="5145051"/>
            <a:ext cx="295564" cy="4152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179218-607C-8121-5385-004B878EC25B}"/>
              </a:ext>
            </a:extLst>
          </p:cNvPr>
          <p:cNvSpPr txBox="1"/>
          <p:nvPr/>
        </p:nvSpPr>
        <p:spPr>
          <a:xfrm>
            <a:off x="526473" y="5874327"/>
            <a:ext cx="857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only need to determine the transformation under rotations and inversion</a:t>
            </a:r>
          </a:p>
        </p:txBody>
      </p:sp>
    </p:spTree>
    <p:extLst>
      <p:ext uri="{BB962C8B-B14F-4D97-AF65-F5344CB8AC3E}">
        <p14:creationId xmlns:p14="http://schemas.microsoft.com/office/powerpoint/2010/main" val="39091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&#10;&#10;$\sigma^R =  R \sigma R^{-1}$&#10;&#10;\end{document}" title="IguanaTex Bitmap Display">
            <a:extLst>
              <a:ext uri="{FF2B5EF4-FFF2-40B4-BE49-F238E27FC236}">
                <a16:creationId xmlns:a16="http://schemas.microsoft.com/office/drawing/2014/main" id="{000F9835-C479-1C13-5A3B-72D2505482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79" y="1224003"/>
            <a:ext cx="1579389" cy="244789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&#10;\begin{align*}&#10;\sigma^R_{ij} = R_{ik}\sigma_{kl}R^{-1}_{lj}&#10;\end{align*}&#10;&#10;\end{document}" title="IguanaTex Bitmap Display">
            <a:extLst>
              <a:ext uri="{FF2B5EF4-FFF2-40B4-BE49-F238E27FC236}">
                <a16:creationId xmlns:a16="http://schemas.microsoft.com/office/drawing/2014/main" id="{B80911FD-4653-AFF8-1C0C-F9284FA168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51" y="1771833"/>
            <a:ext cx="1995194" cy="377242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&#10;\begin{align*}&#10;\sigma^R_{ij} = R_{ik}R^{-T}_{jl}\sigma_{kl}&#10;\end{align*}&#10;&#10;\end{document}" title="IguanaTex Bitmap Display">
            <a:extLst>
              <a:ext uri="{FF2B5EF4-FFF2-40B4-BE49-F238E27FC236}">
                <a16:creationId xmlns:a16="http://schemas.microsoft.com/office/drawing/2014/main" id="{4724D91A-736E-9924-1738-77ACB71605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51" y="2452116"/>
            <a:ext cx="2048846" cy="380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66DFB-8BF3-9D34-A0CB-4747481F9F5B}"/>
              </a:ext>
            </a:extLst>
          </p:cNvPr>
          <p:cNvSpPr txBox="1"/>
          <p:nvPr/>
        </p:nvSpPr>
        <p:spPr>
          <a:xfrm>
            <a:off x="7732697" y="4201874"/>
            <a:ext cx="427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</a:t>
            </a:r>
            <a:r>
              <a:rPr lang="en-US" sz="2000" dirty="0"/>
              <a:t> is a covariant component</a:t>
            </a:r>
          </a:p>
          <a:p>
            <a:r>
              <a:rPr lang="en-US" sz="2000" dirty="0" err="1"/>
              <a:t>m,n</a:t>
            </a:r>
            <a:r>
              <a:rPr lang="en-US" sz="2000" dirty="0"/>
              <a:t> are contravariant components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5E412-BEF4-3160-3754-62A6FCE377A7}"/>
              </a:ext>
            </a:extLst>
          </p:cNvPr>
          <p:cNvSpPr txBox="1"/>
          <p:nvPr/>
        </p:nvSpPr>
        <p:spPr>
          <a:xfrm>
            <a:off x="4620042" y="3000968"/>
            <a:ext cx="354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 is a contravariant component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BE7EBB-8811-CC1E-3F49-F015062D2926}"/>
              </a:ext>
            </a:extLst>
          </p:cNvPr>
          <p:cNvCxnSpPr/>
          <p:nvPr/>
        </p:nvCxnSpPr>
        <p:spPr>
          <a:xfrm>
            <a:off x="3973497" y="2832711"/>
            <a:ext cx="533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35D55-651A-6893-3D5D-38AE0D7BCFD6}"/>
              </a:ext>
            </a:extLst>
          </p:cNvPr>
          <p:cNvCxnSpPr/>
          <p:nvPr/>
        </p:nvCxnSpPr>
        <p:spPr>
          <a:xfrm>
            <a:off x="3851564" y="2925736"/>
            <a:ext cx="655782" cy="27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BC9A1F-3503-C4A9-1639-D0C75B4E0E7B}"/>
              </a:ext>
            </a:extLst>
          </p:cNvPr>
          <p:cNvSpPr txBox="1"/>
          <p:nvPr/>
        </p:nvSpPr>
        <p:spPr>
          <a:xfrm>
            <a:off x="803564" y="397164"/>
            <a:ext cx="503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Rotation R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C3366-07FE-6511-AE67-4650394C84C7}"/>
              </a:ext>
            </a:extLst>
          </p:cNvPr>
          <p:cNvSpPr txBox="1"/>
          <p:nvPr/>
        </p:nvSpPr>
        <p:spPr>
          <a:xfrm>
            <a:off x="2119979" y="3669657"/>
            <a:ext cx="588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This is true in general</a:t>
            </a:r>
          </a:p>
        </p:txBody>
      </p:sp>
      <p:pic>
        <p:nvPicPr>
          <p:cNvPr id="34" name="Picture 33" descr="\documentclass{article}&#10;\usepackage{amsmath}&#10;\pagestyle{empty}&#10;\begin{document}&#10;&#10;&#10;\begin{align*}&#10;(\sigma^{(2)})^R_{ijk} = R_{il}R^{-T}_{jm}R^{-T}_{kn}\sigma^{(2)}_{lmn}&#10;\end{align*}&#10;&#10;\end{document}" title="IguanaTex Bitmap Display">
            <a:extLst>
              <a:ext uri="{FF2B5EF4-FFF2-40B4-BE49-F238E27FC236}">
                <a16:creationId xmlns:a16="http://schemas.microsoft.com/office/drawing/2014/main" id="{73603CBB-B935-2182-5A7A-E701CF3E3D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45" y="4295579"/>
            <a:ext cx="3413626" cy="4141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F0DE3A-BBFC-68D7-BC27-17E04D8C8330}"/>
              </a:ext>
            </a:extLst>
          </p:cNvPr>
          <p:cNvSpPr txBox="1"/>
          <p:nvPr/>
        </p:nvSpPr>
        <p:spPr>
          <a:xfrm>
            <a:off x="1108364" y="5366327"/>
            <a:ext cx="630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 cartesian coordinate system (orthonormal basis): </a:t>
            </a:r>
          </a:p>
        </p:txBody>
      </p:sp>
      <p:pic>
        <p:nvPicPr>
          <p:cNvPr id="37" name="Picture 36" descr="\documentclass{article}&#10;\usepackage{amsmath}&#10;\pagestyle{empty}&#10;\begin{document}&#10;&#10;&#10;$R^{-T} = R$&#10;&#10;\end{document}" title="IguanaTex Bitmap Display">
            <a:extLst>
              <a:ext uri="{FF2B5EF4-FFF2-40B4-BE49-F238E27FC236}">
                <a16:creationId xmlns:a16="http://schemas.microsoft.com/office/drawing/2014/main" id="{DB971647-FF86-6CA1-6FBA-D9EFE92802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82" y="5423453"/>
            <a:ext cx="1138435" cy="2447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760502-8B34-D9D2-EC18-DE19CA18246B}"/>
              </a:ext>
            </a:extLst>
          </p:cNvPr>
          <p:cNvSpPr txBox="1"/>
          <p:nvPr/>
        </p:nvSpPr>
        <p:spPr>
          <a:xfrm>
            <a:off x="8477355" y="5366327"/>
            <a:ext cx="6844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In general, this is not true!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CF630C-B277-35A2-8B97-1B5883BBE394}"/>
              </a:ext>
            </a:extLst>
          </p:cNvPr>
          <p:cNvSpPr txBox="1"/>
          <p:nvPr/>
        </p:nvSpPr>
        <p:spPr>
          <a:xfrm>
            <a:off x="4635028" y="2642413"/>
            <a:ext cx="384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</a:t>
            </a:r>
            <a:r>
              <a:rPr lang="en-US" sz="2000" dirty="0"/>
              <a:t> is a covariant component</a:t>
            </a:r>
          </a:p>
        </p:txBody>
      </p:sp>
    </p:spTree>
    <p:extLst>
      <p:ext uri="{BB962C8B-B14F-4D97-AF65-F5344CB8AC3E}">
        <p14:creationId xmlns:p14="http://schemas.microsoft.com/office/powerpoint/2010/main" val="2993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  <p:bldP spid="35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C8078A-5F69-B3FA-0E4D-CD95BDC56B94}"/>
              </a:ext>
            </a:extLst>
          </p:cNvPr>
          <p:cNvSpPr txBox="1"/>
          <p:nvPr/>
        </p:nvSpPr>
        <p:spPr>
          <a:xfrm>
            <a:off x="378691" y="512302"/>
            <a:ext cx="626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Inversion P</a:t>
            </a:r>
            <a:r>
              <a:rPr lang="en-US" dirty="0"/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FBB27-1697-D40D-080D-667284CABB39}"/>
              </a:ext>
            </a:extLst>
          </p:cNvPr>
          <p:cNvSpPr txBox="1"/>
          <p:nvPr/>
        </p:nvSpPr>
        <p:spPr>
          <a:xfrm>
            <a:off x="1499777" y="988292"/>
            <a:ext cx="737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component is typically even or odd under inversion  =&gt; the whole tensor can either be even or odd under inversion</a:t>
            </a:r>
          </a:p>
        </p:txBody>
      </p:sp>
      <p:pic>
        <p:nvPicPr>
          <p:cNvPr id="12" name="Picture 11" descr="\documentclass{article}&#10;\usepackage{amsmath}&#10;\pagestyle{empty}&#10;\begin{document}&#10;&#10;&#10;$j_i = \sigma_{ij}E_j$&#10;&#10;\end{document}" title="IguanaTex Bitmap Display">
            <a:extLst>
              <a:ext uri="{FF2B5EF4-FFF2-40B4-BE49-F238E27FC236}">
                <a16:creationId xmlns:a16="http://schemas.microsoft.com/office/drawing/2014/main" id="{63AF73A6-D7F2-F5AD-10BB-B715368504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46" y="1802455"/>
            <a:ext cx="1235679" cy="27496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66C567-217F-659B-C554-CFC481061D9B}"/>
              </a:ext>
            </a:extLst>
          </p:cNvPr>
          <p:cNvCxnSpPr/>
          <p:nvPr/>
        </p:nvCxnSpPr>
        <p:spPr>
          <a:xfrm>
            <a:off x="3426691" y="2166620"/>
            <a:ext cx="68281" cy="46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7C5E5D-E130-B654-3E22-3FBE077A2CC7}"/>
              </a:ext>
            </a:extLst>
          </p:cNvPr>
          <p:cNvSpPr txBox="1"/>
          <p:nvPr/>
        </p:nvSpPr>
        <p:spPr>
          <a:xfrm>
            <a:off x="3177309" y="2721561"/>
            <a:ext cx="24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P-odd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078C46-FD62-4315-C66C-54FBF96FB874}"/>
              </a:ext>
            </a:extLst>
          </p:cNvPr>
          <p:cNvSpPr txBox="1"/>
          <p:nvPr/>
        </p:nvSpPr>
        <p:spPr>
          <a:xfrm>
            <a:off x="4525818" y="2718939"/>
            <a:ext cx="24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P-odd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B7CA36-C25C-0632-52D8-D5061A01B4B1}"/>
              </a:ext>
            </a:extLst>
          </p:cNvPr>
          <p:cNvCxnSpPr/>
          <p:nvPr/>
        </p:nvCxnSpPr>
        <p:spPr>
          <a:xfrm>
            <a:off x="4585784" y="2208597"/>
            <a:ext cx="68281" cy="46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25CF396-31AB-CE40-0EEB-960EBF3136CD}"/>
              </a:ext>
            </a:extLst>
          </p:cNvPr>
          <p:cNvSpPr/>
          <p:nvPr/>
        </p:nvSpPr>
        <p:spPr>
          <a:xfrm>
            <a:off x="5883563" y="2746346"/>
            <a:ext cx="508000" cy="314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5659C-39FB-2F28-90CF-5E10836FD3BA}"/>
              </a:ext>
            </a:extLst>
          </p:cNvPr>
          <p:cNvSpPr txBox="1"/>
          <p:nvPr/>
        </p:nvSpPr>
        <p:spPr>
          <a:xfrm>
            <a:off x="6836530" y="2718939"/>
            <a:ext cx="3186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whole tensor is </a:t>
            </a:r>
            <a:r>
              <a:rPr lang="en-US" sz="2000" b="1" dirty="0"/>
              <a:t>P-even</a:t>
            </a:r>
          </a:p>
        </p:txBody>
      </p:sp>
    </p:spTree>
    <p:extLst>
      <p:ext uri="{BB962C8B-B14F-4D97-AF65-F5344CB8AC3E}">
        <p14:creationId xmlns:p14="http://schemas.microsoft.com/office/powerpoint/2010/main" val="206783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3B040-0719-E88B-FF32-99551E1CB133}"/>
              </a:ext>
            </a:extLst>
          </p:cNvPr>
          <p:cNvSpPr txBox="1"/>
          <p:nvPr/>
        </p:nvSpPr>
        <p:spPr>
          <a:xfrm>
            <a:off x="378691" y="512302"/>
            <a:ext cx="626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Time-reversal T: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582C2-7EE1-00AA-FFD5-7761AB13C025}"/>
              </a:ext>
            </a:extLst>
          </p:cNvPr>
          <p:cNvSpPr txBox="1"/>
          <p:nvPr/>
        </p:nvSpPr>
        <p:spPr>
          <a:xfrm>
            <a:off x="1077685" y="1134836"/>
            <a:ext cx="87112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equilibrium or </a:t>
            </a:r>
            <a:r>
              <a:rPr lang="en-US" sz="2000" dirty="0" err="1"/>
              <a:t>dissipationless</a:t>
            </a:r>
            <a:r>
              <a:rPr lang="en-US" sz="2000" dirty="0"/>
              <a:t> phenomena using the “normal”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Otherwise split into even and odd parts:</a:t>
            </a:r>
          </a:p>
          <a:p>
            <a:r>
              <a:rPr lang="en-US" dirty="0"/>
              <a:t>  </a:t>
            </a:r>
          </a:p>
        </p:txBody>
      </p:sp>
      <p:pic>
        <p:nvPicPr>
          <p:cNvPr id="6" name="Picture 5" descr="\documentclass{article}&#10;\usepackage{amsmath}&#10;\pagestyle{empty}&#10;\begin{document}&#10;&#10;\begin{align*}&#10;\chi^\text{even} &amp;= \frac{\chi + \chi^{\cal T}}{2} = \frac{\chi([\mathbf{M}],\mathbf{H}) + \chi(-[\mathbf{M}],-\mathbf{H})}{2}\\&#10;\chi^\text{odd} &amp;=  \frac{\chi - \chi^{\cal T}}{2} = \frac{\chi([\mathbf{M}],\mathbf{H}) - \chi(-[\mathbf{M}],-\mathbf{H})}{2}&#10;\end{align*}&#10;&#10;&#10;\end{document}" title="IguanaTex Bitmap Display">
            <a:extLst>
              <a:ext uri="{FF2B5EF4-FFF2-40B4-BE49-F238E27FC236}">
                <a16:creationId xmlns:a16="http://schemas.microsoft.com/office/drawing/2014/main" id="{E7CB7314-FF8C-E1EA-7E52-88898C85C9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99" y="2607197"/>
            <a:ext cx="5563073" cy="13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EC970-75B7-32BB-19B8-FAF02B21A0A7}"/>
              </a:ext>
            </a:extLst>
          </p:cNvPr>
          <p:cNvSpPr txBox="1"/>
          <p:nvPr/>
        </p:nvSpPr>
        <p:spPr>
          <a:xfrm>
            <a:off x="378691" y="512302"/>
            <a:ext cx="626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How to do the </a:t>
            </a:r>
            <a:r>
              <a:rPr lang="en-US" sz="2000" b="1" dirty="0" err="1">
                <a:solidFill>
                  <a:schemeClr val="tx2"/>
                </a:solidFill>
              </a:rPr>
              <a:t>symmetrization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BE2D2-37F9-706B-999E-93ECA8085045}"/>
              </a:ext>
            </a:extLst>
          </p:cNvPr>
          <p:cNvSpPr txBox="1"/>
          <p:nvPr/>
        </p:nvSpPr>
        <p:spPr>
          <a:xfrm>
            <a:off x="1190625" y="1295400"/>
            <a:ext cx="686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Global phenomena =&gt; </a:t>
            </a:r>
            <a:r>
              <a:rPr lang="en-US" sz="2000" b="1" dirty="0">
                <a:solidFill>
                  <a:schemeClr val="tx2"/>
                </a:solidFill>
              </a:rPr>
              <a:t>point group </a:t>
            </a:r>
            <a:r>
              <a:rPr lang="en-US" sz="2000" dirty="0"/>
              <a:t>is sufficient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BA877B-0EB6-1B21-666A-AAEF6AEB87A5}"/>
              </a:ext>
            </a:extLst>
          </p:cNvPr>
          <p:cNvSpPr txBox="1"/>
          <p:nvPr/>
        </p:nvSpPr>
        <p:spPr>
          <a:xfrm>
            <a:off x="1190626" y="3263332"/>
            <a:ext cx="686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Sufficient to only consider </a:t>
            </a:r>
            <a:r>
              <a:rPr lang="en-US" sz="2000" b="1" dirty="0">
                <a:solidFill>
                  <a:schemeClr val="tx2"/>
                </a:solidFill>
              </a:rPr>
              <a:t>generators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7E0BAE-83A8-692C-252E-049F6B69F3F4}"/>
              </a:ext>
            </a:extLst>
          </p:cNvPr>
          <p:cNvSpPr txBox="1"/>
          <p:nvPr/>
        </p:nvSpPr>
        <p:spPr>
          <a:xfrm>
            <a:off x="1190625" y="2175978"/>
            <a:ext cx="686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Effects invariant under inversion =&gt; </a:t>
            </a:r>
            <a:r>
              <a:rPr lang="en-US" sz="2000" b="1" dirty="0">
                <a:solidFill>
                  <a:schemeClr val="tx2"/>
                </a:solidFill>
              </a:rPr>
              <a:t>Laue groups </a:t>
            </a:r>
            <a:r>
              <a:rPr lang="en-US" sz="2000" dirty="0"/>
              <a:t>(add or remove inversion to all symmetries)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CAA2E6-100C-8B3E-BF05-343B17738EBC}"/>
              </a:ext>
            </a:extLst>
          </p:cNvPr>
          <p:cNvCxnSpPr/>
          <p:nvPr/>
        </p:nvCxnSpPr>
        <p:spPr>
          <a:xfrm>
            <a:off x="4766247" y="3663442"/>
            <a:ext cx="129606" cy="379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96ACC58-F15D-98CF-7D9A-A3BFA9CBEDC7}"/>
              </a:ext>
            </a:extLst>
          </p:cNvPr>
          <p:cNvSpPr txBox="1"/>
          <p:nvPr/>
        </p:nvSpPr>
        <p:spPr>
          <a:xfrm>
            <a:off x="2062161" y="4179943"/>
            <a:ext cx="512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subset of the group such that the whole group can be obtained from products of the generators and their inverse</a:t>
            </a:r>
          </a:p>
        </p:txBody>
      </p:sp>
    </p:spTree>
    <p:extLst>
      <p:ext uri="{BB962C8B-B14F-4D97-AF65-F5344CB8AC3E}">
        <p14:creationId xmlns:p14="http://schemas.microsoft.com/office/powerpoint/2010/main" val="250635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EC970-75B7-32BB-19B8-FAF02B21A0A7}"/>
              </a:ext>
            </a:extLst>
          </p:cNvPr>
          <p:cNvSpPr txBox="1"/>
          <p:nvPr/>
        </p:nvSpPr>
        <p:spPr>
          <a:xfrm>
            <a:off x="378691" y="512302"/>
            <a:ext cx="626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How to do the </a:t>
            </a:r>
            <a:r>
              <a:rPr lang="en-US" sz="2000" b="1" dirty="0" err="1">
                <a:solidFill>
                  <a:schemeClr val="tx2"/>
                </a:solidFill>
              </a:rPr>
              <a:t>symmetrization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BA877B-0EB6-1B21-666A-AAEF6AEB87A5}"/>
              </a:ext>
            </a:extLst>
          </p:cNvPr>
          <p:cNvSpPr txBox="1"/>
          <p:nvPr/>
        </p:nvSpPr>
        <p:spPr>
          <a:xfrm>
            <a:off x="1085848" y="1377382"/>
            <a:ext cx="686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Sufficient to only consider </a:t>
            </a:r>
            <a:r>
              <a:rPr lang="en-US" sz="2000" b="1" dirty="0">
                <a:solidFill>
                  <a:schemeClr val="tx2"/>
                </a:solidFill>
              </a:rPr>
              <a:t>generators</a:t>
            </a:r>
          </a:p>
        </p:txBody>
      </p:sp>
      <p:pic>
        <p:nvPicPr>
          <p:cNvPr id="5" name="Picture 4" descr="\documentclass{article}&#10;\usepackage{amsmath}&#10;\pagestyle{empty}&#10;\begin{document}&#10;&#10;&#10;$R = R_1 R_2$&#10;&#10;\end{document}" title="IguanaTex Bitmap Display">
            <a:extLst>
              <a:ext uri="{FF2B5EF4-FFF2-40B4-BE49-F238E27FC236}">
                <a16:creationId xmlns:a16="http://schemas.microsoft.com/office/drawing/2014/main" id="{B8422175-4ABE-BB95-D2A0-492B731B8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82" y="2921383"/>
            <a:ext cx="1114199" cy="21643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&#10;$R \chi R^{-1} = R_1 R_2 \chi R_2^{-1} R_1^{-1} = R_1 \chi R_1^{-1} = \chi$&#10;&#10;\end{document}" title="IguanaTex Bitmap Display">
            <a:extLst>
              <a:ext uri="{FF2B5EF4-FFF2-40B4-BE49-F238E27FC236}">
                <a16:creationId xmlns:a16="http://schemas.microsoft.com/office/drawing/2014/main" id="{80159A6E-FA98-5A5F-9E53-917946426E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00" y="3888609"/>
            <a:ext cx="4607695" cy="298746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&#10;$R_1 \chi R_1^{-1} = \chi$&#10;&#10;\end{document}" title="IguanaTex Bitmap Display">
            <a:extLst>
              <a:ext uri="{FF2B5EF4-FFF2-40B4-BE49-F238E27FC236}">
                <a16:creationId xmlns:a16="http://schemas.microsoft.com/office/drawing/2014/main" id="{F96D1A41-80DC-C91E-B807-59DB529613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48" y="2824586"/>
            <a:ext cx="1411421" cy="29874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&#10;$R_2 \chi R_2^{-1} = \chi$&#10;&#10;\end{document}" title="IguanaTex Bitmap Display">
            <a:extLst>
              <a:ext uri="{FF2B5EF4-FFF2-40B4-BE49-F238E27FC236}">
                <a16:creationId xmlns:a16="http://schemas.microsoft.com/office/drawing/2014/main" id="{0B1DD5CC-4968-455E-AC28-713283A7F6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13" y="2824586"/>
            <a:ext cx="1411421" cy="2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EC970-75B7-32BB-19B8-FAF02B21A0A7}"/>
              </a:ext>
            </a:extLst>
          </p:cNvPr>
          <p:cNvSpPr txBox="1"/>
          <p:nvPr/>
        </p:nvSpPr>
        <p:spPr>
          <a:xfrm>
            <a:off x="378691" y="512302"/>
            <a:ext cx="626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How to do the </a:t>
            </a:r>
            <a:r>
              <a:rPr lang="en-US" sz="2000" b="1" dirty="0" err="1">
                <a:solidFill>
                  <a:schemeClr val="tx2"/>
                </a:solidFill>
              </a:rPr>
              <a:t>symmetrization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en-US" dirty="0"/>
          </a:p>
        </p:txBody>
      </p:sp>
      <p:pic>
        <p:nvPicPr>
          <p:cNvPr id="6" name="Picture 5" descr="\documentclass{article}&#10;\usepackage{amsmath}&#10;\pagestyle{empty}&#10;\begin{document}&#10;&#10;\begin{align*}&#10;\sigma_{xx} &amp;= \sigma_{yy} \\&#10;\sigma_{xy} &amp;= -\sigma_{yx} \\&#10;\sigma_{yx} &amp;= -\sigma_{xy} \\&#10;\sigma_{yy} &amp;= \sigma_{xx}&#10;\end{align*}&#10;\end{document}" title="IguanaTex Bitmap Display">
            <a:extLst>
              <a:ext uri="{FF2B5EF4-FFF2-40B4-BE49-F238E27FC236}">
                <a16:creationId xmlns:a16="http://schemas.microsoft.com/office/drawing/2014/main" id="{827FB05A-F522-96E1-CE9A-BB42022434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46" y="2032289"/>
            <a:ext cx="1275766" cy="1327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CD8CE-4487-E146-D133-CAB7638DD703}"/>
              </a:ext>
            </a:extLst>
          </p:cNvPr>
          <p:cNvSpPr txBox="1"/>
          <p:nvPr/>
        </p:nvSpPr>
        <p:spPr>
          <a:xfrm>
            <a:off x="950959" y="1224643"/>
            <a:ext cx="511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to solve a system of linear equations</a:t>
            </a:r>
          </a:p>
        </p:txBody>
      </p:sp>
      <p:pic>
        <p:nvPicPr>
          <p:cNvPr id="9" name="Picture 8" descr="\documentclass{article}&#10;\usepackage{amsmath}&#10;\pagestyle{empty}&#10;\begin{document}&#10;&#10;\begin{align*}&#10;\sigma_{xx} - \sigma_{yy} &amp;= 0 \\&#10;\sigma_{xy} + \sigma_{yx} &amp;= 0 \\&#10;\sigma_{yx} + \sigma_{xy} &amp;= 0 \\&#10;\sigma_{yy} - \sigma_{xx} &amp;= 0&#10;\end{align*}&#10;\end{document}" title="IguanaTex Bitmap Display">
            <a:extLst>
              <a:ext uri="{FF2B5EF4-FFF2-40B4-BE49-F238E27FC236}">
                <a16:creationId xmlns:a16="http://schemas.microsoft.com/office/drawing/2014/main" id="{B9A568E1-FD42-B87A-D434-737C5D3B96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36" y="1928099"/>
            <a:ext cx="1521164" cy="1387034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left[&#10;  \begin{matrix}&#10;  1 &amp; 0 &amp; 0 &amp; -1 \\&#10;  0 &amp; 1 &amp; 1 &amp; 0 \\&#10;  0 &amp; 1 &amp; 1 &amp; 0 \\&#10;  -1 &amp; 0 &amp; 0 &amp; 1&#10;  \end{matrix}&#10; \right] &#10;\cdot &#10;\left[&#10;  \begin{matrix}&#10;  \sigma_{xx} \\&#10;  \sigma_{xy} \\&#10;  \sigma_{yx} \\&#10;  \sigma_{yy}&#10;  \end{matrix}&#10; \right] &#10;= &#10;\left[&#10;  \begin{matrix}&#10;  0 \\&#10;  0 \\&#10;  0 \\&#10;  0&#10;  \end{matrix}&#10; \right] &#10;$&#10;&#10;&#10;\end{document}" title="IguanaTex Bitmap Display">
            <a:extLst>
              <a:ext uri="{FF2B5EF4-FFF2-40B4-BE49-F238E27FC236}">
                <a16:creationId xmlns:a16="http://schemas.microsoft.com/office/drawing/2014/main" id="{D59A4D4B-C86F-706D-2134-86FDFE5893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93" y="4618151"/>
            <a:ext cx="3545319" cy="121937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19D62E2-F779-9530-D53E-1A3987203846}"/>
              </a:ext>
            </a:extLst>
          </p:cNvPr>
          <p:cNvSpPr/>
          <p:nvPr/>
        </p:nvSpPr>
        <p:spPr>
          <a:xfrm>
            <a:off x="4000501" y="2528989"/>
            <a:ext cx="465364" cy="2775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\documentclass{article}&#10;\usepackage{amsmath}&#10;\pagestyle{empty}&#10;\begin{document}&#10;&#10;$\left[&#10;  \begin{array}{cccc|c}&#10;  1 &amp; 0 &amp; 0 &amp; -1 &amp; 0\\&#10;  0 &amp; 1 &amp; 1 &amp; 0 &amp; 0\\&#10;  0 &amp; 1 &amp; 1 &amp; 0 &amp; 0\\&#10;  -1 &amp; 0 &amp; 0 &amp; 1 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0CF4B614-9927-FB7D-5304-E857BF67F5F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70" y="4618150"/>
            <a:ext cx="2469225" cy="12208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9EB6D9-5846-000B-EA5B-B8857BE8113B}"/>
              </a:ext>
            </a:extLst>
          </p:cNvPr>
          <p:cNvSpPr txBox="1"/>
          <p:nvPr/>
        </p:nvSpPr>
        <p:spPr>
          <a:xfrm>
            <a:off x="7516269" y="3829916"/>
            <a:ext cx="489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Use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3422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&#10;$\left[&#10;  \begin{array}{cccc|c}&#10;  1 &amp; 0 &amp; 0 &amp; -1 &amp; 0\\&#10;  0 &amp; 1 &amp; 1 &amp; 0 &amp; 0\\&#10;  0 &amp; 1 &amp; 1 &amp; 0 &amp; 0\\&#10;  -1 &amp; 0 &amp; 0 &amp; 1 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B3412580-4D11-9505-3431-CB8008388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3" y="843942"/>
            <a:ext cx="2716148" cy="1342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D3B54-A535-58B8-BD10-E61E920D2C28}"/>
              </a:ext>
            </a:extLst>
          </p:cNvPr>
          <p:cNvSpPr txBox="1"/>
          <p:nvPr/>
        </p:nvSpPr>
        <p:spPr>
          <a:xfrm>
            <a:off x="3999345" y="1136073"/>
            <a:ext cx="504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Convert to reduced row echelon form</a:t>
            </a:r>
          </a:p>
        </p:txBody>
      </p:sp>
      <p:pic>
        <p:nvPicPr>
          <p:cNvPr id="14" name="Picture 13" descr="\documentclass{article}&#10;\usepackage{amsmath}&#10;\pagestyle{empty}&#10;\begin{document}&#10;&#10;$\left[&#10;  \begin{array}{cccc|c}&#10;  1 &amp; 0 &amp; 0 &amp; -1 &amp; 0\\&#10;  0 &amp; 1 &amp; 1 &amp; 0 &amp; 0\\&#10;  0 &amp; 0 &amp; 0 &amp; 0 &amp; 0\\&#10;  0 &amp; 0 &amp; 0 &amp; 0 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0CE5FA86-F68C-5975-2957-658DF28EA5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6" y="3028124"/>
            <a:ext cx="2499861" cy="13429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1EFAE3-56E7-2AF2-9766-767701D39362}"/>
              </a:ext>
            </a:extLst>
          </p:cNvPr>
          <p:cNvSpPr/>
          <p:nvPr/>
        </p:nvSpPr>
        <p:spPr>
          <a:xfrm>
            <a:off x="924540" y="3037650"/>
            <a:ext cx="272435" cy="2807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462DA-3143-E1A0-BEEA-64A5704EB323}"/>
              </a:ext>
            </a:extLst>
          </p:cNvPr>
          <p:cNvSpPr/>
          <p:nvPr/>
        </p:nvSpPr>
        <p:spPr>
          <a:xfrm>
            <a:off x="1350677" y="3367850"/>
            <a:ext cx="272435" cy="2807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A0380-BB33-8937-EB47-3294F90DF0FF}"/>
              </a:ext>
            </a:extLst>
          </p:cNvPr>
          <p:cNvSpPr txBox="1"/>
          <p:nvPr/>
        </p:nvSpPr>
        <p:spPr>
          <a:xfrm>
            <a:off x="4134427" y="2963740"/>
            <a:ext cx="409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This has infinitely many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D67AD-7943-AAB3-A34C-9EAAED1D8C8D}"/>
              </a:ext>
            </a:extLst>
          </p:cNvPr>
          <p:cNvSpPr txBox="1"/>
          <p:nvPr/>
        </p:nvSpPr>
        <p:spPr>
          <a:xfrm>
            <a:off x="4134427" y="3648560"/>
            <a:ext cx="426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Echelons correspond to variable that can be eliminated</a:t>
            </a:r>
          </a:p>
        </p:txBody>
      </p:sp>
      <p:pic>
        <p:nvPicPr>
          <p:cNvPr id="18" name="Picture 17" descr="\documentclass{article}&#10;\usepackage{amsmath}&#10;\pagestyle{empty}&#10;\begin{document}&#10;&#10;&#10;$\sigma_{xy} = - \sigma_{yx}$&#10;&#10;\end{document}" title="IguanaTex Bitmap Display">
            <a:extLst>
              <a:ext uri="{FF2B5EF4-FFF2-40B4-BE49-F238E27FC236}">
                <a16:creationId xmlns:a16="http://schemas.microsoft.com/office/drawing/2014/main" id="{A4B80C80-CDF0-7AA6-3928-7294777067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87" y="4766325"/>
            <a:ext cx="1393283" cy="206226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&#10;$\sigma_{xx} = \sigma_{yy}$&#10;&#10;\end{document}" title="IguanaTex Bitmap Display">
            <a:extLst>
              <a:ext uri="{FF2B5EF4-FFF2-40B4-BE49-F238E27FC236}">
                <a16:creationId xmlns:a16="http://schemas.microsoft.com/office/drawing/2014/main" id="{A1874F53-188B-B9A4-9E43-11CCB2EAAFD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86" y="5367768"/>
            <a:ext cx="1178674" cy="20622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12EC67-798F-20D9-73A4-C3F463F769C0}"/>
              </a:ext>
            </a:extLst>
          </p:cNvPr>
          <p:cNvCxnSpPr/>
          <p:nvPr/>
        </p:nvCxnSpPr>
        <p:spPr>
          <a:xfrm>
            <a:off x="1486894" y="3508205"/>
            <a:ext cx="537242" cy="1258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D4C920-8067-9BB6-5C9C-14C1A08388AC}"/>
              </a:ext>
            </a:extLst>
          </p:cNvPr>
          <p:cNvCxnSpPr>
            <a:cxnSpLocks/>
          </p:cNvCxnSpPr>
          <p:nvPr/>
        </p:nvCxnSpPr>
        <p:spPr>
          <a:xfrm>
            <a:off x="1060757" y="3310348"/>
            <a:ext cx="861496" cy="2017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A5FFE-6D97-A83C-2C70-35C194785DC5}"/>
              </a:ext>
            </a:extLst>
          </p:cNvPr>
          <p:cNvSpPr txBox="1"/>
          <p:nvPr/>
        </p:nvSpPr>
        <p:spPr>
          <a:xfrm>
            <a:off x="199103" y="172879"/>
            <a:ext cx="511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More complicated example: </a:t>
            </a:r>
            <a:r>
              <a:rPr lang="en-US" sz="2000" b="1" dirty="0" err="1">
                <a:solidFill>
                  <a:schemeClr val="tx2"/>
                </a:solidFill>
              </a:rPr>
              <a:t>MnTe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3F30B-46E8-09A0-B8A1-70039C73C2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17815" b="5547"/>
          <a:stretch/>
        </p:blipFill>
        <p:spPr>
          <a:xfrm>
            <a:off x="434174" y="626086"/>
            <a:ext cx="4411455" cy="3090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4B0C3-BE6B-0380-2564-9A9FAF7E63B3}"/>
              </a:ext>
            </a:extLst>
          </p:cNvPr>
          <p:cNvSpPr txBox="1"/>
          <p:nvPr/>
        </p:nvSpPr>
        <p:spPr>
          <a:xfrm>
            <a:off x="6524624" y="2212092"/>
            <a:ext cx="4829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Symmetry operations of the point group: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Mirrors: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Inversion: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12412-BBC1-A1EB-44F6-5764F0CC0C88}"/>
              </a:ext>
            </a:extLst>
          </p:cNvPr>
          <p:cNvSpPr txBox="1"/>
          <p:nvPr/>
        </p:nvSpPr>
        <p:spPr>
          <a:xfrm>
            <a:off x="6524625" y="1152555"/>
            <a:ext cx="387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Space group: </a:t>
            </a:r>
            <a:r>
              <a:rPr lang="en-US" sz="2000" dirty="0" err="1"/>
              <a:t>Cmcm</a:t>
            </a:r>
            <a:r>
              <a:rPr lang="en-US" sz="2000" dirty="0"/>
              <a:t> (#63.457)</a:t>
            </a:r>
          </a:p>
          <a:p>
            <a:r>
              <a:rPr lang="en-US" sz="2000" dirty="0"/>
              <a:t>Point group: mmm.1 </a:t>
            </a:r>
          </a:p>
        </p:txBody>
      </p:sp>
      <p:pic>
        <p:nvPicPr>
          <p:cNvPr id="9" name="Picture 8" descr="\documentclass{article}&#10;\usepackage{amsmath}&#10;\pagestyle{empty}&#10;\begin{document}&#10;&#10;&#10;$2_{a'}, 2_{b'}, 2_{c'}$&#10;&#10;\end{document}" title="IguanaTex Bitmap Display">
            <a:extLst>
              <a:ext uri="{FF2B5EF4-FFF2-40B4-BE49-F238E27FC236}">
                <a16:creationId xmlns:a16="http://schemas.microsoft.com/office/drawing/2014/main" id="{A33371C6-D1D9-2E5C-BE42-689ADBBD1C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2" y="2605966"/>
            <a:ext cx="1095909" cy="22253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&#10;$m_{a'}, m_{b'}, m_{c'}$&#10;&#10;\end{document}" title="IguanaTex Bitmap Display">
            <a:extLst>
              <a:ext uri="{FF2B5EF4-FFF2-40B4-BE49-F238E27FC236}">
                <a16:creationId xmlns:a16="http://schemas.microsoft.com/office/drawing/2014/main" id="{E58ED686-7FC8-928F-0B4B-E36CF3C7BE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57" y="2978730"/>
            <a:ext cx="1388558" cy="164615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&#10;$-1$&#10;&#10;\end{document}" title="IguanaTex Bitmap Display">
            <a:extLst>
              <a:ext uri="{FF2B5EF4-FFF2-40B4-BE49-F238E27FC236}">
                <a16:creationId xmlns:a16="http://schemas.microsoft.com/office/drawing/2014/main" id="{0DCF66CA-88DD-035C-DCBB-DB57127F1A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57" y="3256014"/>
            <a:ext cx="286552" cy="173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0AD49F-998E-9D73-7DBF-73D3E27BD7B8}"/>
              </a:ext>
            </a:extLst>
          </p:cNvPr>
          <p:cNvSpPr txBox="1"/>
          <p:nvPr/>
        </p:nvSpPr>
        <p:spPr>
          <a:xfrm>
            <a:off x="6524624" y="4009519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Inversion: </a:t>
            </a:r>
          </a:p>
        </p:txBody>
      </p:sp>
      <p:pic>
        <p:nvPicPr>
          <p:cNvPr id="19" name="Picture 18" descr="\documentclass{article}&#10;\usepackage{amsmath}&#10;\pagestyle{empty}&#10;\begin{document}&#10;&#10;&#10;$2_{a'}, 2_{c'}$&#10;&#10;\end{document}" title="IguanaTex Bitmap Display">
            <a:extLst>
              <a:ext uri="{FF2B5EF4-FFF2-40B4-BE49-F238E27FC236}">
                <a16:creationId xmlns:a16="http://schemas.microsoft.com/office/drawing/2014/main" id="{8763C60B-3FAE-261B-C0FE-384CB09CA3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63" y="4406082"/>
            <a:ext cx="687420" cy="222535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&#10;$-1$&#10;&#10;\end{document}" title="IguanaTex Bitmap Display">
            <a:extLst>
              <a:ext uri="{FF2B5EF4-FFF2-40B4-BE49-F238E27FC236}">
                <a16:creationId xmlns:a16="http://schemas.microsoft.com/office/drawing/2014/main" id="{4B1213F0-D2EB-3E6C-B5BB-6E41230EC0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42" y="4758648"/>
            <a:ext cx="286552" cy="1737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0C5424-9A5A-2CC1-B408-E7D10AB7BDF3}"/>
              </a:ext>
            </a:extLst>
          </p:cNvPr>
          <p:cNvSpPr txBox="1"/>
          <p:nvPr/>
        </p:nvSpPr>
        <p:spPr>
          <a:xfrm>
            <a:off x="7222836" y="5163127"/>
            <a:ext cx="330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For conductivity we can ignore the inversion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DD78DF-B6A0-DF25-0CD7-3F331AB5F887}"/>
              </a:ext>
            </a:extLst>
          </p:cNvPr>
          <p:cNvGrpSpPr/>
          <p:nvPr/>
        </p:nvGrpSpPr>
        <p:grpSpPr>
          <a:xfrm>
            <a:off x="340870" y="4236398"/>
            <a:ext cx="2102644" cy="1379375"/>
            <a:chOff x="355824" y="4535966"/>
            <a:chExt cx="2102644" cy="13793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516A057-9ECD-67C8-2171-A654B1B9029B}"/>
                </a:ext>
              </a:extLst>
            </p:cNvPr>
            <p:cNvCxnSpPr/>
            <p:nvPr/>
          </p:nvCxnSpPr>
          <p:spPr>
            <a:xfrm>
              <a:off x="1210693" y="5469095"/>
              <a:ext cx="1000125" cy="0"/>
            </a:xfrm>
            <a:prstGeom prst="straightConnector1">
              <a:avLst/>
            </a:prstGeom>
            <a:ln w="38100">
              <a:solidFill>
                <a:srgbClr val="E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11F8C9-4910-83F1-4C4B-EA2B0E877C47}"/>
                </a:ext>
              </a:extLst>
            </p:cNvPr>
            <p:cNvCxnSpPr>
              <a:cxnSpLocks/>
            </p:cNvCxnSpPr>
            <p:nvPr/>
          </p:nvCxnSpPr>
          <p:spPr>
            <a:xfrm rot="14400000">
              <a:off x="460600" y="5036029"/>
              <a:ext cx="1000125" cy="0"/>
            </a:xfrm>
            <a:prstGeom prst="straightConnector1">
              <a:avLst/>
            </a:prstGeom>
            <a:ln w="38100">
              <a:solidFill>
                <a:srgbClr val="20B9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553B39-B236-EE80-EADA-5D1EC26D778C}"/>
                </a:ext>
              </a:extLst>
            </p:cNvPr>
            <p:cNvSpPr/>
            <p:nvPr/>
          </p:nvSpPr>
          <p:spPr>
            <a:xfrm>
              <a:off x="1103538" y="5377978"/>
              <a:ext cx="214313" cy="182234"/>
            </a:xfrm>
            <a:prstGeom prst="ellipse">
              <a:avLst/>
            </a:prstGeom>
            <a:noFill/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32459F-50D1-ED65-2096-1B2D9E84F4EE}"/>
                </a:ext>
              </a:extLst>
            </p:cNvPr>
            <p:cNvSpPr/>
            <p:nvPr/>
          </p:nvSpPr>
          <p:spPr>
            <a:xfrm>
              <a:off x="1179737" y="5438725"/>
              <a:ext cx="59530" cy="50619"/>
            </a:xfrm>
            <a:prstGeom prst="ellipse">
              <a:avLst/>
            </a:prstGeom>
            <a:solidFill>
              <a:srgbClr val="1717B2"/>
            </a:solidFill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9739A1-C635-7109-7888-09F93626826E}"/>
                </a:ext>
              </a:extLst>
            </p:cNvPr>
            <p:cNvSpPr txBox="1"/>
            <p:nvPr/>
          </p:nvSpPr>
          <p:spPr>
            <a:xfrm>
              <a:off x="1963168" y="5499466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E0000"/>
                  </a:solidFill>
                </a:rPr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7F789D-4650-1BA5-BE24-4C8D5782EF44}"/>
                </a:ext>
              </a:extLst>
            </p:cNvPr>
            <p:cNvSpPr txBox="1"/>
            <p:nvPr/>
          </p:nvSpPr>
          <p:spPr>
            <a:xfrm>
              <a:off x="355824" y="4541305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B920"/>
                  </a:solidFill>
                </a:rPr>
                <a:t>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A3AFE8-B0B0-8654-D9A1-9545F8190814}"/>
                </a:ext>
              </a:extLst>
            </p:cNvPr>
            <p:cNvSpPr txBox="1"/>
            <p:nvPr/>
          </p:nvSpPr>
          <p:spPr>
            <a:xfrm>
              <a:off x="991617" y="5515231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717B2"/>
                  </a:solidFill>
                </a:rPr>
                <a:t>c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E8A9A2-002B-E358-CF39-47A281F32C5A}"/>
              </a:ext>
            </a:extLst>
          </p:cNvPr>
          <p:cNvGrpSpPr/>
          <p:nvPr/>
        </p:nvGrpSpPr>
        <p:grpSpPr>
          <a:xfrm>
            <a:off x="3171425" y="4303394"/>
            <a:ext cx="1973888" cy="1409746"/>
            <a:chOff x="3164359" y="5096131"/>
            <a:chExt cx="1973888" cy="14097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29AB99-80E6-18C9-3DA5-A924B8635C1B}"/>
                </a:ext>
              </a:extLst>
            </p:cNvPr>
            <p:cNvCxnSpPr>
              <a:cxnSpLocks/>
            </p:cNvCxnSpPr>
            <p:nvPr/>
          </p:nvCxnSpPr>
          <p:spPr>
            <a:xfrm rot="-3600000">
              <a:off x="3904604" y="5596194"/>
              <a:ext cx="1000125" cy="0"/>
            </a:xfrm>
            <a:prstGeom prst="straightConnector1">
              <a:avLst/>
            </a:prstGeom>
            <a:ln w="38100">
              <a:solidFill>
                <a:srgbClr val="E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DD5BFAC-6DB7-B969-F853-8C7330AF6E75}"/>
                </a:ext>
              </a:extLst>
            </p:cNvPr>
            <p:cNvCxnSpPr>
              <a:cxnSpLocks/>
            </p:cNvCxnSpPr>
            <p:nvPr/>
          </p:nvCxnSpPr>
          <p:spPr>
            <a:xfrm rot="-9000000">
              <a:off x="3164359" y="5784431"/>
              <a:ext cx="1000125" cy="0"/>
            </a:xfrm>
            <a:prstGeom prst="straightConnector1">
              <a:avLst/>
            </a:prstGeom>
            <a:ln w="38100">
              <a:solidFill>
                <a:srgbClr val="20B9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D411CB-C923-F5C1-F449-1DF574E8F511}"/>
                </a:ext>
              </a:extLst>
            </p:cNvPr>
            <p:cNvSpPr/>
            <p:nvPr/>
          </p:nvSpPr>
          <p:spPr>
            <a:xfrm>
              <a:off x="4021289" y="5968514"/>
              <a:ext cx="214313" cy="182234"/>
            </a:xfrm>
            <a:prstGeom prst="ellipse">
              <a:avLst/>
            </a:prstGeom>
            <a:noFill/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852BF4-7E88-324D-B817-A9BDF6A60953}"/>
                </a:ext>
              </a:extLst>
            </p:cNvPr>
            <p:cNvSpPr/>
            <p:nvPr/>
          </p:nvSpPr>
          <p:spPr>
            <a:xfrm>
              <a:off x="4097488" y="6029261"/>
              <a:ext cx="59530" cy="50619"/>
            </a:xfrm>
            <a:prstGeom prst="ellipse">
              <a:avLst/>
            </a:prstGeom>
            <a:solidFill>
              <a:srgbClr val="1717B2"/>
            </a:solidFill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4B6D02-18CD-2558-DDFA-E47C2A72AE5A}"/>
                </a:ext>
              </a:extLst>
            </p:cNvPr>
            <p:cNvSpPr txBox="1"/>
            <p:nvPr/>
          </p:nvSpPr>
          <p:spPr>
            <a:xfrm>
              <a:off x="4642947" y="5143059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E0000"/>
                  </a:solidFill>
                </a:rPr>
                <a:t>a’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888097-CF54-5441-0A9F-7EAB5DA04ED3}"/>
                </a:ext>
              </a:extLst>
            </p:cNvPr>
            <p:cNvSpPr txBox="1"/>
            <p:nvPr/>
          </p:nvSpPr>
          <p:spPr>
            <a:xfrm>
              <a:off x="3273575" y="5131841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B920"/>
                  </a:solidFill>
                </a:rPr>
                <a:t>b’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7F3BB4-C385-0DF9-B9F8-E6233B34103F}"/>
                </a:ext>
              </a:extLst>
            </p:cNvPr>
            <p:cNvSpPr txBox="1"/>
            <p:nvPr/>
          </p:nvSpPr>
          <p:spPr>
            <a:xfrm>
              <a:off x="3909368" y="6105767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717B2"/>
                  </a:solidFill>
                </a:rPr>
                <a:t>c’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F1BED02-10D9-14EE-C0E5-27B63370E1EA}"/>
              </a:ext>
            </a:extLst>
          </p:cNvPr>
          <p:cNvSpPr txBox="1"/>
          <p:nvPr/>
        </p:nvSpPr>
        <p:spPr>
          <a:xfrm>
            <a:off x="190698" y="5801950"/>
            <a:ext cx="281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Conventional coordinate system of the </a:t>
            </a:r>
            <a:r>
              <a:rPr lang="en-US" sz="2000" b="1" dirty="0"/>
              <a:t>non-magnetic</a:t>
            </a:r>
            <a:r>
              <a:rPr lang="en-US" sz="2000" dirty="0"/>
              <a:t> lattice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2CAC53-2E21-3604-3173-43FB57E8CADE}"/>
              </a:ext>
            </a:extLst>
          </p:cNvPr>
          <p:cNvSpPr txBox="1"/>
          <p:nvPr/>
        </p:nvSpPr>
        <p:spPr>
          <a:xfrm>
            <a:off x="3238420" y="5800963"/>
            <a:ext cx="281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Conventional coordinate system of the </a:t>
            </a:r>
            <a:r>
              <a:rPr lang="en-US" sz="2000" b="1" dirty="0"/>
              <a:t>magnetic</a:t>
            </a:r>
            <a:r>
              <a:rPr lang="en-US" sz="2000" dirty="0"/>
              <a:t> lattice</a:t>
            </a:r>
          </a:p>
        </p:txBody>
      </p:sp>
    </p:spTree>
    <p:extLst>
      <p:ext uri="{BB962C8B-B14F-4D97-AF65-F5344CB8AC3E}">
        <p14:creationId xmlns:p14="http://schemas.microsoft.com/office/powerpoint/2010/main" val="247264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693137-DF2A-2B93-69F3-BFB8CFA341C2}"/>
              </a:ext>
            </a:extLst>
          </p:cNvPr>
          <p:cNvSpPr txBox="1"/>
          <p:nvPr/>
        </p:nvSpPr>
        <p:spPr>
          <a:xfrm>
            <a:off x="629849" y="547440"/>
            <a:ext cx="484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use cartesian coordinate system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A2AF19-3CFC-2F03-9D0C-2369D3915EF1}"/>
              </a:ext>
            </a:extLst>
          </p:cNvPr>
          <p:cNvGrpSpPr/>
          <p:nvPr/>
        </p:nvGrpSpPr>
        <p:grpSpPr>
          <a:xfrm>
            <a:off x="5605231" y="229603"/>
            <a:ext cx="2102644" cy="1379375"/>
            <a:chOff x="5605231" y="229603"/>
            <a:chExt cx="2102644" cy="137937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BA8B022-E2E2-A636-C967-A964C160278B}"/>
                </a:ext>
              </a:extLst>
            </p:cNvPr>
            <p:cNvCxnSpPr/>
            <p:nvPr/>
          </p:nvCxnSpPr>
          <p:spPr>
            <a:xfrm>
              <a:off x="6460100" y="1162732"/>
              <a:ext cx="1000125" cy="0"/>
            </a:xfrm>
            <a:prstGeom prst="straightConnector1">
              <a:avLst/>
            </a:prstGeom>
            <a:ln w="38100">
              <a:solidFill>
                <a:srgbClr val="E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AB8D7BB-C5E6-D7C1-BBF6-7122307B2AB3}"/>
                </a:ext>
              </a:extLst>
            </p:cNvPr>
            <p:cNvCxnSpPr>
              <a:cxnSpLocks/>
            </p:cNvCxnSpPr>
            <p:nvPr/>
          </p:nvCxnSpPr>
          <p:spPr>
            <a:xfrm rot="14400000">
              <a:off x="5710007" y="729666"/>
              <a:ext cx="1000125" cy="0"/>
            </a:xfrm>
            <a:prstGeom prst="straightConnector1">
              <a:avLst/>
            </a:prstGeom>
            <a:ln w="38100">
              <a:solidFill>
                <a:srgbClr val="20B9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CC1108-E006-5B60-9195-34098ED755AC}"/>
                </a:ext>
              </a:extLst>
            </p:cNvPr>
            <p:cNvSpPr/>
            <p:nvPr/>
          </p:nvSpPr>
          <p:spPr>
            <a:xfrm>
              <a:off x="6352945" y="1071615"/>
              <a:ext cx="214313" cy="182234"/>
            </a:xfrm>
            <a:prstGeom prst="ellipse">
              <a:avLst/>
            </a:prstGeom>
            <a:noFill/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2A3D8C-7FC5-3C4B-101A-B170BB98A4F0}"/>
                </a:ext>
              </a:extLst>
            </p:cNvPr>
            <p:cNvSpPr/>
            <p:nvPr/>
          </p:nvSpPr>
          <p:spPr>
            <a:xfrm>
              <a:off x="6429144" y="1132362"/>
              <a:ext cx="59530" cy="50619"/>
            </a:xfrm>
            <a:prstGeom prst="ellipse">
              <a:avLst/>
            </a:prstGeom>
            <a:solidFill>
              <a:srgbClr val="1717B2"/>
            </a:solidFill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9A-2081-B28E-0753-39FAA846CA1F}"/>
                </a:ext>
              </a:extLst>
            </p:cNvPr>
            <p:cNvSpPr txBox="1"/>
            <p:nvPr/>
          </p:nvSpPr>
          <p:spPr>
            <a:xfrm>
              <a:off x="7212575" y="1193103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E0000"/>
                  </a:solidFill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542F9E-F05F-DD79-2E78-71FEBAEA7D6C}"/>
                </a:ext>
              </a:extLst>
            </p:cNvPr>
            <p:cNvSpPr txBox="1"/>
            <p:nvPr/>
          </p:nvSpPr>
          <p:spPr>
            <a:xfrm>
              <a:off x="5605231" y="234942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B920"/>
                  </a:solidFill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641EDC-277E-A774-FD97-6C09EF456883}"/>
                </a:ext>
              </a:extLst>
            </p:cNvPr>
            <p:cNvSpPr txBox="1"/>
            <p:nvPr/>
          </p:nvSpPr>
          <p:spPr>
            <a:xfrm>
              <a:off x="6241024" y="1208868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717B2"/>
                  </a:solidFill>
                </a:rPr>
                <a:t>c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FF5D9F5-8AE7-7819-8CF6-122AD44B9750}"/>
              </a:ext>
            </a:extLst>
          </p:cNvPr>
          <p:cNvGrpSpPr/>
          <p:nvPr/>
        </p:nvGrpSpPr>
        <p:grpSpPr>
          <a:xfrm>
            <a:off x="9769287" y="174355"/>
            <a:ext cx="1767750" cy="1434623"/>
            <a:chOff x="8105542" y="143985"/>
            <a:chExt cx="1767750" cy="143462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1D8AEE8-5DF0-7C65-5AC4-5CEB1327827F}"/>
                </a:ext>
              </a:extLst>
            </p:cNvPr>
            <p:cNvCxnSpPr/>
            <p:nvPr/>
          </p:nvCxnSpPr>
          <p:spPr>
            <a:xfrm>
              <a:off x="8625517" y="1132362"/>
              <a:ext cx="10001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8E3B13-217C-46CA-43A8-4BEA6112D990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8107061" y="662670"/>
              <a:ext cx="10001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9387BF-B1AA-FF1C-CB29-FC80707AD9B9}"/>
                </a:ext>
              </a:extLst>
            </p:cNvPr>
            <p:cNvSpPr/>
            <p:nvPr/>
          </p:nvSpPr>
          <p:spPr>
            <a:xfrm>
              <a:off x="8518362" y="1041245"/>
              <a:ext cx="214313" cy="1822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8A5C16-3A5B-156D-B9FD-C42D7F554563}"/>
                </a:ext>
              </a:extLst>
            </p:cNvPr>
            <p:cNvSpPr/>
            <p:nvPr/>
          </p:nvSpPr>
          <p:spPr>
            <a:xfrm>
              <a:off x="8594561" y="1101992"/>
              <a:ext cx="59530" cy="5061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F289B5-925D-1BAC-A33C-46670D1004D6}"/>
                </a:ext>
              </a:extLst>
            </p:cNvPr>
            <p:cNvSpPr txBox="1"/>
            <p:nvPr/>
          </p:nvSpPr>
          <p:spPr>
            <a:xfrm>
              <a:off x="9377992" y="1162733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8B98F9-92AC-C674-D0C2-0979A3EC2AF9}"/>
                </a:ext>
              </a:extLst>
            </p:cNvPr>
            <p:cNvSpPr txBox="1"/>
            <p:nvPr/>
          </p:nvSpPr>
          <p:spPr>
            <a:xfrm>
              <a:off x="8105542" y="143985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231FFE-6D27-2C51-FD77-EC7654E200F2}"/>
                </a:ext>
              </a:extLst>
            </p:cNvPr>
            <p:cNvSpPr txBox="1"/>
            <p:nvPr/>
          </p:nvSpPr>
          <p:spPr>
            <a:xfrm>
              <a:off x="8406441" y="1178498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z</a:t>
              </a:r>
            </a:p>
          </p:txBody>
        </p:sp>
      </p:grpSp>
      <p:pic>
        <p:nvPicPr>
          <p:cNvPr id="3" name="Picture 2" descr="\documentclass{article}&#10;\usepackage{amsmath}&#10;\pagestyle{empty}&#10;\begin{document}&#10;&#10;$&#10;2_{c'} = 2_z = &#10;\left[&#10;\begin{matrix}&#10;-1 &amp; 0 &amp; 0 \\&#10;0 &amp; -1 &amp; 0 \\&#10;0 &amp; 0 &amp; 1 &#10;\end{matrix}&#10;\right]&#10;$&#10;&#10;&#10;\end{document}" title="IguanaTex Bitmap Display">
            <a:extLst>
              <a:ext uri="{FF2B5EF4-FFF2-40B4-BE49-F238E27FC236}">
                <a16:creationId xmlns:a16="http://schemas.microsoft.com/office/drawing/2014/main" id="{E9463DD6-A047-9CBF-C1EC-1871ECA7B1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8" y="1769027"/>
            <a:ext cx="2742059" cy="91605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begin{align*}&#10;\sigma = &#10;\left(\begin{matrix}&#10;\sigma_{xx} &amp; \sigma_{xy} &amp; \sigma_{xz}\\&#10;\sigma_{yx} &amp; \sigma_{yy} &amp; \sigma_{yz} \\&#10;\sigma_{zx} &amp; \sigma_{zy}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333AE5E5-7D54-2638-1C4C-E69EF4AFCB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73" y="3660736"/>
            <a:ext cx="2505806" cy="916052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begin{align*}&#10;\sigma^R = 2_z \sigma 2_z^{-} = &#10;\left(\begin{matrix}&#10;\sigma_{xx} &amp; \sigma_{xy} &amp; -\sigma_{xz}\\&#10;\sigma_{yx} &amp; \sigma_{yy} &amp; -\sigma_{yz} \\&#10;-\sigma_{zx} &amp; -\sigma_{zy} &amp; \sigma_{zz}&#10;\end{matrix}\right) = \sigma&#10;\end{align*}&#10;&#10;&#10;\end{document}" title="IguanaTex Bitmap Display">
            <a:extLst>
              <a:ext uri="{FF2B5EF4-FFF2-40B4-BE49-F238E27FC236}">
                <a16:creationId xmlns:a16="http://schemas.microsoft.com/office/drawing/2014/main" id="{DBD23DBF-A821-5815-21BE-6E719CB8FC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91" y="3765956"/>
            <a:ext cx="4827181" cy="916052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begin{align*}&#10;\sigma = &#10;\left(\begin{matrix}&#10;\sigma_{xx} &amp; \sigma_{xy} &amp; 0\\&#10;\sigma_{yx} &amp; \sigma_{yy} &amp;0 \\&#10;0 &amp; 0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315A5370-C482-5195-FD1C-9320D8D7EB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77" y="5701008"/>
            <a:ext cx="2495136" cy="916052"/>
          </a:xfrm>
          <a:prstGeom prst="rect">
            <a:avLst/>
          </a:prstGeom>
        </p:spPr>
      </p:pic>
      <p:sp>
        <p:nvSpPr>
          <p:cNvPr id="43" name="Arrow: Down 42">
            <a:extLst>
              <a:ext uri="{FF2B5EF4-FFF2-40B4-BE49-F238E27FC236}">
                <a16:creationId xmlns:a16="http://schemas.microsoft.com/office/drawing/2014/main" id="{F1DE748B-D865-DC6E-E745-60A3AB04AADF}"/>
              </a:ext>
            </a:extLst>
          </p:cNvPr>
          <p:cNvSpPr/>
          <p:nvPr/>
        </p:nvSpPr>
        <p:spPr>
          <a:xfrm>
            <a:off x="7551174" y="5053781"/>
            <a:ext cx="373626" cy="5118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91A911-FE71-C0D4-FAEF-ECC7B246625D}"/>
              </a:ext>
            </a:extLst>
          </p:cNvPr>
          <p:cNvGrpSpPr/>
          <p:nvPr/>
        </p:nvGrpSpPr>
        <p:grpSpPr>
          <a:xfrm>
            <a:off x="7654436" y="206422"/>
            <a:ext cx="1973888" cy="1409746"/>
            <a:chOff x="3164359" y="5096131"/>
            <a:chExt cx="1973888" cy="140974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1EE4ED6-3D66-F2B7-E690-D6E567D34685}"/>
                </a:ext>
              </a:extLst>
            </p:cNvPr>
            <p:cNvCxnSpPr>
              <a:cxnSpLocks/>
            </p:cNvCxnSpPr>
            <p:nvPr/>
          </p:nvCxnSpPr>
          <p:spPr>
            <a:xfrm rot="18000000">
              <a:off x="3904604" y="5596194"/>
              <a:ext cx="1000125" cy="0"/>
            </a:xfrm>
            <a:prstGeom prst="straightConnector1">
              <a:avLst/>
            </a:prstGeom>
            <a:ln w="38100">
              <a:solidFill>
                <a:srgbClr val="E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860AC08-5E2C-B590-EE5E-4BAF4832ACA8}"/>
                </a:ext>
              </a:extLst>
            </p:cNvPr>
            <p:cNvCxnSpPr>
              <a:cxnSpLocks/>
            </p:cNvCxnSpPr>
            <p:nvPr/>
          </p:nvCxnSpPr>
          <p:spPr>
            <a:xfrm rot="-9000000">
              <a:off x="3164359" y="5784431"/>
              <a:ext cx="1000125" cy="0"/>
            </a:xfrm>
            <a:prstGeom prst="straightConnector1">
              <a:avLst/>
            </a:prstGeom>
            <a:ln w="38100">
              <a:solidFill>
                <a:srgbClr val="20B9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B5AAB9C-3E6B-B169-B274-90B2B132432A}"/>
                </a:ext>
              </a:extLst>
            </p:cNvPr>
            <p:cNvSpPr/>
            <p:nvPr/>
          </p:nvSpPr>
          <p:spPr>
            <a:xfrm>
              <a:off x="4021289" y="5968514"/>
              <a:ext cx="214313" cy="182234"/>
            </a:xfrm>
            <a:prstGeom prst="ellipse">
              <a:avLst/>
            </a:prstGeom>
            <a:noFill/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C74FB9F-2960-9DDB-5083-AB8B63B714FC}"/>
                </a:ext>
              </a:extLst>
            </p:cNvPr>
            <p:cNvSpPr/>
            <p:nvPr/>
          </p:nvSpPr>
          <p:spPr>
            <a:xfrm>
              <a:off x="4097488" y="6029261"/>
              <a:ext cx="59530" cy="50619"/>
            </a:xfrm>
            <a:prstGeom prst="ellipse">
              <a:avLst/>
            </a:prstGeom>
            <a:solidFill>
              <a:srgbClr val="1717B2"/>
            </a:solidFill>
            <a:ln w="38100">
              <a:solidFill>
                <a:srgbClr val="1717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5BD6E0-1B36-A729-305F-C019C0C90CBC}"/>
                </a:ext>
              </a:extLst>
            </p:cNvPr>
            <p:cNvSpPr txBox="1"/>
            <p:nvPr/>
          </p:nvSpPr>
          <p:spPr>
            <a:xfrm>
              <a:off x="4642947" y="5143059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E0000"/>
                  </a:solidFill>
                </a:rPr>
                <a:t>a’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C38BCF-7837-71A8-0765-008F6534B97A}"/>
                </a:ext>
              </a:extLst>
            </p:cNvPr>
            <p:cNvSpPr txBox="1"/>
            <p:nvPr/>
          </p:nvSpPr>
          <p:spPr>
            <a:xfrm>
              <a:off x="3273575" y="5131841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B920"/>
                  </a:solidFill>
                </a:rPr>
                <a:t>b’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7E532C-838A-6AA1-8AF9-7B6BDA85F3BF}"/>
                </a:ext>
              </a:extLst>
            </p:cNvPr>
            <p:cNvSpPr txBox="1"/>
            <p:nvPr/>
          </p:nvSpPr>
          <p:spPr>
            <a:xfrm>
              <a:off x="3909368" y="6105767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717B2"/>
                  </a:solidFill>
                </a:rPr>
                <a:t>c’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BC90DA8-29B3-08E6-3DA0-93B8E5F776A1}"/>
              </a:ext>
            </a:extLst>
          </p:cNvPr>
          <p:cNvSpPr txBox="1"/>
          <p:nvPr/>
        </p:nvSpPr>
        <p:spPr>
          <a:xfrm>
            <a:off x="5779569" y="1925973"/>
            <a:ext cx="575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Alternatively, use symmetries in the conventional coordinate system and transform back</a:t>
            </a:r>
          </a:p>
        </p:txBody>
      </p:sp>
    </p:spTree>
    <p:extLst>
      <p:ext uri="{BB962C8B-B14F-4D97-AF65-F5344CB8AC3E}">
        <p14:creationId xmlns:p14="http://schemas.microsoft.com/office/powerpoint/2010/main" val="13427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07B802-674A-F37F-F24D-C19F2CA2F47E}"/>
              </a:ext>
            </a:extLst>
          </p:cNvPr>
          <p:cNvSpPr txBox="1"/>
          <p:nvPr/>
        </p:nvSpPr>
        <p:spPr>
          <a:xfrm>
            <a:off x="947056" y="1377688"/>
            <a:ext cx="7896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If a crystal is invariant with respect to certain symmetry operations, any of its physical properties must also be invariant with respect to the same symmetry operations.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8EF7D-62B1-942E-D34A-C04FB430730E}"/>
              </a:ext>
            </a:extLst>
          </p:cNvPr>
          <p:cNvSpPr txBox="1"/>
          <p:nvPr/>
        </p:nvSpPr>
        <p:spPr>
          <a:xfrm>
            <a:off x="307521" y="781050"/>
            <a:ext cx="538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Neumann's principle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E48B5-255A-BB9B-4FA5-896C04BC2206}"/>
              </a:ext>
            </a:extLst>
          </p:cNvPr>
          <p:cNvSpPr txBox="1"/>
          <p:nvPr/>
        </p:nvSpPr>
        <p:spPr>
          <a:xfrm>
            <a:off x="707571" y="3282198"/>
            <a:ext cx="8135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the asymmetry of the effects must pre-exist in the causes;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the effects may be more symmetric than the causes.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0553A-84DE-2006-1757-26780ED663DE}"/>
              </a:ext>
            </a:extLst>
          </p:cNvPr>
          <p:cNvSpPr txBox="1"/>
          <p:nvPr/>
        </p:nvSpPr>
        <p:spPr>
          <a:xfrm>
            <a:off x="307521" y="25898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Curie laws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D44B8-5E66-7F61-410A-4EFB3F714593}"/>
              </a:ext>
            </a:extLst>
          </p:cNvPr>
          <p:cNvSpPr txBox="1"/>
          <p:nvPr/>
        </p:nvSpPr>
        <p:spPr>
          <a:xfrm>
            <a:off x="3048001" y="4572926"/>
            <a:ext cx="5124450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‘asymmetry creates the phenomenon’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353C7-5CC6-BA63-C0FB-BB76C2BABBC8}"/>
              </a:ext>
            </a:extLst>
          </p:cNvPr>
          <p:cNvSpPr txBox="1"/>
          <p:nvPr/>
        </p:nvSpPr>
        <p:spPr>
          <a:xfrm>
            <a:off x="2656115" y="5308198"/>
            <a:ext cx="840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Physical phenomena are due to absence of symmetries</a:t>
            </a:r>
          </a:p>
        </p:txBody>
      </p:sp>
    </p:spTree>
    <p:extLst>
      <p:ext uri="{BB962C8B-B14F-4D97-AF65-F5344CB8AC3E}">
        <p14:creationId xmlns:p14="http://schemas.microsoft.com/office/powerpoint/2010/main" val="6275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&#10;$&#10;2_{a'} =  &#10;\left[&#10;\begin{matrix}&#10;-1/2 &amp; \sqrt{3}/2 &amp; 0 \\&#10;\sqrt{3}/2 &amp; 1/2 &amp; 0 \\&#10;0 &amp; 0 &amp; -1 &#10;\end{matrix}&#10;\right]&#10;$&#10;&#10;&#10;\end{document}" title="IguanaTex Bitmap Display">
            <a:extLst>
              <a:ext uri="{FF2B5EF4-FFF2-40B4-BE49-F238E27FC236}">
                <a16:creationId xmlns:a16="http://schemas.microsoft.com/office/drawing/2014/main" id="{50300EAE-A093-4A42-F5E5-F813A27CB5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6" y="549202"/>
            <a:ext cx="2912770" cy="923673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\begin{align*}&#10;\sigma^R = 1/4 &#10;\left[\begin{matrix}&#10;\sqrt{3} \left(- \sigma_{xy} + \sqrt{3} \sigma_{yy}\right) + \sigma_{xx} - \sqrt{3} \sigma_{yx} &amp; \sqrt{3} \left(- \sigma_{xx} + \sqrt{3} \sigma_{yx}\right) - \sigma_{xy} + \sqrt{3} \sigma_{yy} &amp; 0\\\sqrt{3} \left(\sqrt{3} \sigma_{xy} + \sigma_{yy}\right) - \sqrt{3} \sigma_{xx} - \sigma_{yx} &amp; \sqrt{3} \left(\sqrt{3} \sigma_{xx} + \sigma_{yx}\right) + \sqrt{3} \sigma_{xy} + \sigma_{yy} &amp; 0\\0 &amp; 0 &amp; 4 \sigma_{zz}&#10;\end{matrix}\right]&#10; = \sigma&#10;\end{align*}&#10;&#10;&#10;\end{document}" title="IguanaTex Bitmap Display">
            <a:extLst>
              <a:ext uri="{FF2B5EF4-FFF2-40B4-BE49-F238E27FC236}">
                <a16:creationId xmlns:a16="http://schemas.microsoft.com/office/drawing/2014/main" id="{F4A7834C-3693-CF9E-9835-F02CC98E06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1" y="2506852"/>
            <a:ext cx="10762467" cy="923673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left[&#10;  \begin{array}{cccc|c}&#10;-0.75 &amp; - 0.25 \sqrt{3} &amp; - 0.25 \sqrt{3} &amp; 0.75 &amp; 0\\&#10;- 0.25 \sqrt{3} &amp; -1.25 &amp; 0.75 &amp; 0.25 \sqrt{3} &amp; 0 \\&#10;- 0.25 \sqrt{3} &amp; 0.75 &amp; -1.25 &amp; 0.25 \sqrt{3} &amp; 0 \\&#10;0.75 &amp; 0.25 \sqrt{3} &amp; 0.25 \sqrt{3} &amp; -0.75 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C9CCE43A-876A-FCEF-C690-F513AAEC4D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48" y="4148859"/>
            <a:ext cx="5308833" cy="12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\documentclass{article}&#10;\usepackage{amsmath}&#10;\pagestyle{empty}&#10;\begin{document}&#10;&#10;$\left[&#10;  \begin{array}{cccc|c}&#10;  1 &amp; 0 &amp;  \frac{2}{3}\sqrt{3} &amp; -1 &amp; 0\\&#10;0 &amp; 1 &amp; -1 &amp; 0&amp; 0\\&#10;0 &amp; 0 &amp; 0 &amp; 0&amp; 0\\&#10;0 &amp; 0 &amp; 0 &amp; 0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DB3234B6-012F-F2CA-D89A-EFAEBF9FC0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8" y="3036956"/>
            <a:ext cx="2908960" cy="136142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&#10;$\sigma_{xy} = \sigma_{yx} $&#10;&#10;\end{document}" title="IguanaTex Bitmap Display">
            <a:extLst>
              <a:ext uri="{FF2B5EF4-FFF2-40B4-BE49-F238E27FC236}">
                <a16:creationId xmlns:a16="http://schemas.microsoft.com/office/drawing/2014/main" id="{7D3CB61D-A44F-C5E4-538A-DC15CBBE54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15" y="3525118"/>
            <a:ext cx="1176997" cy="206226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\sigma_{xx} = -\frac{2}{3}\sqrt{3} \sigma_{yx} + \sigma_{yy} $&#10;&#10;\end{document}" title="IguanaTex Bitmap Display">
            <a:extLst>
              <a:ext uri="{FF2B5EF4-FFF2-40B4-BE49-F238E27FC236}">
                <a16:creationId xmlns:a16="http://schemas.microsoft.com/office/drawing/2014/main" id="{52B89C32-D208-537B-86B1-2436F51674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15" y="2963883"/>
            <a:ext cx="2704411" cy="34706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\left[&#10;  \begin{array}{cccc|c}&#10;-0.75 &amp; - 0.25 \sqrt{3} &amp; - 0.25 \sqrt{3} &amp; 0.75 &amp; 0\\&#10;- 0.25 \sqrt{3} &amp; -1.25 &amp; 0.75 &amp; 0.25 \sqrt{3} &amp; 0 \\&#10;- 0.25 \sqrt{3} &amp; 0.75 &amp; -1.25 &amp; 0.25 \sqrt{3} &amp; 0 \\&#10;0.75 &amp; 0.25 \sqrt{3} &amp; 0.25 \sqrt{3} &amp; -0.75 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42D4D04D-0FD4-9145-E28B-15C7EF11D9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9" y="412601"/>
            <a:ext cx="5839715" cy="1416756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\begin{align*}&#10;\sigma = &#10;\left(\begin{matrix}&#10;\sigma_{yy} -\frac{2}{3}\sqrt{3}\sigma_{yx} &amp; \sigma_{yx} &amp; 0\\&#10;\sigma_{yx} &amp; \sigma_{yy} &amp;0 \\&#10;0 &amp; 0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F4A22322-7E62-7EE2-CC49-0D961D9DC39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1" y="5219225"/>
            <a:ext cx="4040689" cy="1005980"/>
          </a:xfrm>
          <a:prstGeom prst="rect">
            <a:avLst/>
          </a:prstGeom>
        </p:spPr>
      </p:pic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2AFA1139-C48D-EEE0-DDB4-5BA3832A58FE}"/>
              </a:ext>
            </a:extLst>
          </p:cNvPr>
          <p:cNvSpPr/>
          <p:nvPr/>
        </p:nvSpPr>
        <p:spPr>
          <a:xfrm>
            <a:off x="6204143" y="5548683"/>
            <a:ext cx="914400" cy="3470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\documentclass{article}&#10;\usepackage{amsmath}&#10;\pagestyle{empty}&#10;\begin{document}&#10;&#10;\begin{align*}&#10;\sigma = &#10;\left(\begin{matrix}&#10;\sigma_{xx}  &amp; \sigma_{xy} &amp; 0\\&#10;\sigma_{xy} &amp; \sigma_{xx} +\frac{2}{3}\sqrt{3}\sigma_{xy} &amp;0 \\&#10;0 &amp; 0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D6DE46A8-82FC-99AC-8A1F-202D0749B60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17" y="5219222"/>
            <a:ext cx="4059134" cy="1005980"/>
          </a:xfrm>
          <a:prstGeom prst="rect">
            <a:avLst/>
          </a:prstGeom>
        </p:spPr>
      </p:pic>
      <p:sp>
        <p:nvSpPr>
          <p:cNvPr id="50" name="Arrow: Down 49">
            <a:extLst>
              <a:ext uri="{FF2B5EF4-FFF2-40B4-BE49-F238E27FC236}">
                <a16:creationId xmlns:a16="http://schemas.microsoft.com/office/drawing/2014/main" id="{DA247A15-7E88-039C-FB8B-F4475F670980}"/>
              </a:ext>
            </a:extLst>
          </p:cNvPr>
          <p:cNvSpPr/>
          <p:nvPr/>
        </p:nvSpPr>
        <p:spPr>
          <a:xfrm>
            <a:off x="2324101" y="2216114"/>
            <a:ext cx="419100" cy="5451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BABA7C-AFD1-43FD-0659-0B3737AB8E51}"/>
              </a:ext>
            </a:extLst>
          </p:cNvPr>
          <p:cNvSpPr txBox="1"/>
          <p:nvPr/>
        </p:nvSpPr>
        <p:spPr>
          <a:xfrm>
            <a:off x="3080767" y="2226425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Convert to reduced row echelon form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C099246-2D06-6166-8FA1-959E87E17C7D}"/>
              </a:ext>
            </a:extLst>
          </p:cNvPr>
          <p:cNvCxnSpPr/>
          <p:nvPr/>
        </p:nvCxnSpPr>
        <p:spPr>
          <a:xfrm>
            <a:off x="4257675" y="3165533"/>
            <a:ext cx="390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CD1A21-37A8-AFFC-00A6-D2FD244F45AC}"/>
              </a:ext>
            </a:extLst>
          </p:cNvPr>
          <p:cNvCxnSpPr/>
          <p:nvPr/>
        </p:nvCxnSpPr>
        <p:spPr>
          <a:xfrm>
            <a:off x="4257675" y="3566615"/>
            <a:ext cx="390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EB059-6911-6856-0073-C120B126AC46}"/>
              </a:ext>
            </a:extLst>
          </p:cNvPr>
          <p:cNvSpPr txBox="1"/>
          <p:nvPr/>
        </p:nvSpPr>
        <p:spPr>
          <a:xfrm>
            <a:off x="323850" y="323850"/>
            <a:ext cx="530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Numerical </a:t>
            </a:r>
            <a:r>
              <a:rPr lang="en-US" sz="2000" b="1" dirty="0" err="1">
                <a:solidFill>
                  <a:schemeClr val="tx2"/>
                </a:solidFill>
              </a:rPr>
              <a:t>symmetrization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62D78-162A-447A-5CE1-273154B00FD2}"/>
              </a:ext>
            </a:extLst>
          </p:cNvPr>
          <p:cNvSpPr txBox="1"/>
          <p:nvPr/>
        </p:nvSpPr>
        <p:spPr>
          <a:xfrm>
            <a:off x="781050" y="908626"/>
            <a:ext cx="758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Gaussian elimination is numerically not well behaved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D06E5-B474-F8E0-42EB-C40896468154}"/>
              </a:ext>
            </a:extLst>
          </p:cNvPr>
          <p:cNvSpPr txBox="1"/>
          <p:nvPr/>
        </p:nvSpPr>
        <p:spPr>
          <a:xfrm>
            <a:off x="781050" y="3296396"/>
            <a:ext cx="672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We use singular value decomposition</a:t>
            </a:r>
          </a:p>
        </p:txBody>
      </p:sp>
      <p:pic>
        <p:nvPicPr>
          <p:cNvPr id="6" name="Picture 5" descr="\documentclass{article}&#10;\usepackage{amsmath}&#10;\pagestyle{empty}&#10;\begin{document}&#10;&#10;&#10;$Yx = 0$&#10;\end{document}" title="IguanaTex Bitmap Display">
            <a:extLst>
              <a:ext uri="{FF2B5EF4-FFF2-40B4-BE49-F238E27FC236}">
                <a16:creationId xmlns:a16="http://schemas.microsoft.com/office/drawing/2014/main" id="{DFE448A0-E044-2836-2929-3E2F156F63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33" y="1847304"/>
            <a:ext cx="880233" cy="201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CD437-B0B0-B8C3-E0D5-26BF5777AB35}"/>
                  </a:ext>
                </a:extLst>
              </p:cNvPr>
              <p:cNvSpPr txBox="1"/>
              <p:nvPr/>
            </p:nvSpPr>
            <p:spPr>
              <a:xfrm>
                <a:off x="2326066" y="2439121"/>
                <a:ext cx="72751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Solution is either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or it has infinitely many solutions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CD437-B0B0-B8C3-E0D5-26BF5777A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66" y="2439121"/>
                <a:ext cx="7275134" cy="400110"/>
              </a:xfrm>
              <a:prstGeom prst="rect">
                <a:avLst/>
              </a:prstGeom>
              <a:blipFill>
                <a:blip r:embed="rId5"/>
                <a:stretch>
                  <a:fillRect l="-9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7C8CC7-2B1E-ACFF-6FEE-656DF7D810C0}"/>
              </a:ext>
            </a:extLst>
          </p:cNvPr>
          <p:cNvSpPr txBox="1"/>
          <p:nvPr/>
        </p:nvSpPr>
        <p:spPr>
          <a:xfrm>
            <a:off x="6248400" y="1747847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need to find the null space of Y</a:t>
            </a:r>
          </a:p>
        </p:txBody>
      </p:sp>
      <p:pic>
        <p:nvPicPr>
          <p:cNvPr id="10" name="Picture 9" descr="\documentclass{article}&#10;\usepackage{amsmath}&#10;\pagestyle{empty}&#10;\begin{document}&#10;&#10;$Y = U \Sigma V^T$&#10;&#10;&#10;\end{document}" title="IguanaTex Bitmap Display">
            <a:extLst>
              <a:ext uri="{FF2B5EF4-FFF2-40B4-BE49-F238E27FC236}">
                <a16:creationId xmlns:a16="http://schemas.microsoft.com/office/drawing/2014/main" id="{39D8B605-2245-BFDF-15EA-0DC718FA59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5" y="4279426"/>
            <a:ext cx="1393283" cy="244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AFFB56-4034-45D9-0C1F-E003020CCA8C}"/>
                  </a:ext>
                </a:extLst>
              </p:cNvPr>
              <p:cNvSpPr txBox="1"/>
              <p:nvPr/>
            </p:nvSpPr>
            <p:spPr>
              <a:xfrm>
                <a:off x="781050" y="4866642"/>
                <a:ext cx="63722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real unitary (orthogonal) matrices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diagonal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AFFB56-4034-45D9-0C1F-E003020CC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866642"/>
                <a:ext cx="6372225" cy="707886"/>
              </a:xfrm>
              <a:prstGeom prst="rect">
                <a:avLst/>
              </a:prstGeom>
              <a:blipFill>
                <a:blip r:embed="rId7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picture containing text, screenshot, diagram, square&#10;&#10;Description automatically generated">
            <a:extLst>
              <a:ext uri="{FF2B5EF4-FFF2-40B4-BE49-F238E27FC236}">
                <a16:creationId xmlns:a16="http://schemas.microsoft.com/office/drawing/2014/main" id="{DA8DC7F9-9E68-858D-D347-F169AC39F4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3"/>
          <a:stretch/>
        </p:blipFill>
        <p:spPr>
          <a:xfrm>
            <a:off x="6248400" y="3845057"/>
            <a:ext cx="4689385" cy="207915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7F05BD-90AC-7E2E-4812-F9677CDCD99C}"/>
              </a:ext>
            </a:extLst>
          </p:cNvPr>
          <p:cNvCxnSpPr>
            <a:cxnSpLocks/>
          </p:cNvCxnSpPr>
          <p:nvPr/>
        </p:nvCxnSpPr>
        <p:spPr>
          <a:xfrm flipH="1">
            <a:off x="9155068" y="3568061"/>
            <a:ext cx="205537" cy="523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0900EE-0BB4-3D4C-2DE2-127083CD97A6}"/>
              </a:ext>
            </a:extLst>
          </p:cNvPr>
          <p:cNvSpPr txBox="1"/>
          <p:nvPr/>
        </p:nvSpPr>
        <p:spPr>
          <a:xfrm>
            <a:off x="8926468" y="2987782"/>
            <a:ext cx="201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Singular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52873-14FE-91E1-1C9D-D84ABAD2D758}"/>
                  </a:ext>
                </a:extLst>
              </p:cNvPr>
              <p:cNvSpPr txBox="1"/>
              <p:nvPr/>
            </p:nvSpPr>
            <p:spPr>
              <a:xfrm>
                <a:off x="6029325" y="6072764"/>
                <a:ext cx="54006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The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corresponding the zero singular values of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give the null space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52873-14FE-91E1-1C9D-D84ABAD2D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6072764"/>
                <a:ext cx="5400675" cy="707886"/>
              </a:xfrm>
              <a:prstGeom prst="rect">
                <a:avLst/>
              </a:prstGeom>
              <a:blipFill>
                <a:blip r:embed="rId9"/>
                <a:stretch>
                  <a:fillRect l="-1129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6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4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diagram, square&#10;&#10;Description automatically generated">
            <a:extLst>
              <a:ext uri="{FF2B5EF4-FFF2-40B4-BE49-F238E27FC236}">
                <a16:creationId xmlns:a16="http://schemas.microsoft.com/office/drawing/2014/main" id="{6D3DAED8-0C0E-8431-EFD4-4BA26F120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3"/>
          <a:stretch/>
        </p:blipFill>
        <p:spPr>
          <a:xfrm>
            <a:off x="990600" y="857275"/>
            <a:ext cx="4689385" cy="207915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D6BD3E-4FEC-04FA-FC10-B585E1C82722}"/>
              </a:ext>
            </a:extLst>
          </p:cNvPr>
          <p:cNvCxnSpPr>
            <a:cxnSpLocks/>
          </p:cNvCxnSpPr>
          <p:nvPr/>
        </p:nvCxnSpPr>
        <p:spPr>
          <a:xfrm flipH="1">
            <a:off x="3897268" y="580279"/>
            <a:ext cx="205537" cy="523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617B16-C4DA-F7C6-89AD-72F843D4E731}"/>
              </a:ext>
            </a:extLst>
          </p:cNvPr>
          <p:cNvSpPr txBox="1"/>
          <p:nvPr/>
        </p:nvSpPr>
        <p:spPr>
          <a:xfrm>
            <a:off x="3668668" y="0"/>
            <a:ext cx="201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Singular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44A481-F945-94DF-A9FF-EA5CF5E3BE8A}"/>
                  </a:ext>
                </a:extLst>
              </p:cNvPr>
              <p:cNvSpPr txBox="1"/>
              <p:nvPr/>
            </p:nvSpPr>
            <p:spPr>
              <a:xfrm>
                <a:off x="771525" y="3084982"/>
                <a:ext cx="54006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The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corresponding the zero singular values of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give the null space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44A481-F945-94DF-A9FF-EA5CF5E3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084982"/>
                <a:ext cx="5400675" cy="707886"/>
              </a:xfrm>
              <a:prstGeom prst="rect">
                <a:avLst/>
              </a:prstGeom>
              <a:blipFill>
                <a:blip r:embed="rId4"/>
                <a:stretch>
                  <a:fillRect l="-124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7835A4-CA61-470E-1F92-009E69AC3409}"/>
                  </a:ext>
                </a:extLst>
              </p:cNvPr>
              <p:cNvSpPr txBox="1"/>
              <p:nvPr/>
            </p:nvSpPr>
            <p:spPr>
              <a:xfrm>
                <a:off x="7219950" y="854244"/>
                <a:ext cx="4972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dirty="0"/>
                  <a:t> basis of the null space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7835A4-CA61-470E-1F92-009E69AC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50" y="854244"/>
                <a:ext cx="4972050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E44C4D9-39BF-98EF-EF4C-0F15F0B4BC50}"/>
              </a:ext>
            </a:extLst>
          </p:cNvPr>
          <p:cNvSpPr txBox="1"/>
          <p:nvPr/>
        </p:nvSpPr>
        <p:spPr>
          <a:xfrm>
            <a:off x="6696539" y="1554051"/>
            <a:ext cx="5653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use Gaussian elimination to convert this to reduced row echelon form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C13704-AEF7-A3DD-0863-2601E18F2365}"/>
              </a:ext>
            </a:extLst>
          </p:cNvPr>
          <p:cNvSpPr/>
          <p:nvPr/>
        </p:nvSpPr>
        <p:spPr>
          <a:xfrm>
            <a:off x="9084353" y="2485772"/>
            <a:ext cx="476250" cy="263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21A1E-8C96-ECC4-EE02-29B3475EA917}"/>
              </a:ext>
            </a:extLst>
          </p:cNvPr>
          <p:cNvSpPr txBox="1"/>
          <p:nvPr/>
        </p:nvSpPr>
        <p:spPr>
          <a:xfrm>
            <a:off x="7691206" y="4988093"/>
            <a:ext cx="3262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Should be numerically safe since these vectors are linearly independent</a:t>
            </a:r>
          </a:p>
        </p:txBody>
      </p:sp>
      <p:pic>
        <p:nvPicPr>
          <p:cNvPr id="15" name="Picture 14" descr="\documentclass{article}&#10;\usepackage{amsmath}&#10;\pagestyle{empty}&#10;\begin{document}&#10;&#10;$\left[&#10;  \begin{array}{cccc|c}&#10;-0.75 &amp; - 0.25 \sqrt{3} &amp; - 0.25 \sqrt{3} &amp; 0.75 &amp; 0\\&#10;- 0.25 \sqrt{3} &amp; -1.25 &amp; 0.75 &amp; 0.25 \sqrt{3} &amp; 0 \\&#10;0 &amp; 0 &amp; 0 &amp; 0 \\&#10;0 &amp; 0 &amp; 0  &amp; 0&#10;  \end{array}&#10; \right] &#10;$&#10;&#10;&#10;\end{document}" title="IguanaTex Bitmap Display">
            <a:extLst>
              <a:ext uri="{FF2B5EF4-FFF2-40B4-BE49-F238E27FC236}">
                <a16:creationId xmlns:a16="http://schemas.microsoft.com/office/drawing/2014/main" id="{A3AF9F1A-ABFE-A6EE-863A-30159C4DD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15" y="2916637"/>
            <a:ext cx="5839713" cy="13798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F1A760-81D9-FBCD-912B-5B7499C0B290}"/>
              </a:ext>
            </a:extLst>
          </p:cNvPr>
          <p:cNvSpPr/>
          <p:nvPr/>
        </p:nvSpPr>
        <p:spPr>
          <a:xfrm>
            <a:off x="6534150" y="2875281"/>
            <a:ext cx="5000625" cy="7251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2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726E4B-DE33-7E8C-A7A6-7E12D2A5320C}"/>
              </a:ext>
            </a:extLst>
          </p:cNvPr>
          <p:cNvSpPr txBox="1"/>
          <p:nvPr/>
        </p:nvSpPr>
        <p:spPr>
          <a:xfrm>
            <a:off x="476250" y="571500"/>
            <a:ext cx="755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 far we have made no difference between T-even and T-odd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CBCA2-E8A8-DA7F-33F8-03B2489969CB}"/>
              </a:ext>
            </a:extLst>
          </p:cNvPr>
          <p:cNvSpPr txBox="1"/>
          <p:nvPr/>
        </p:nvSpPr>
        <p:spPr>
          <a:xfrm>
            <a:off x="476250" y="1152525"/>
            <a:ext cx="6315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Onsager relations: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T-even</a:t>
            </a:r>
            <a:r>
              <a:rPr lang="en-US" sz="2000" dirty="0"/>
              <a:t>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symmetric tensor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T-odd</a:t>
            </a:r>
            <a:r>
              <a:rPr lang="en-US" sz="2000" dirty="0"/>
              <a:t>: anti-symmetric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298DA-922C-6084-0FBB-AD46AE7A10F5}"/>
              </a:ext>
            </a:extLst>
          </p:cNvPr>
          <p:cNvSpPr txBox="1"/>
          <p:nvPr/>
        </p:nvSpPr>
        <p:spPr>
          <a:xfrm>
            <a:off x="5472112" y="3067080"/>
            <a:ext cx="61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Symmetric =&gt; T-odd is zero =&gt; </a:t>
            </a:r>
            <a:r>
              <a:rPr lang="en-US" sz="2000" b="1" dirty="0">
                <a:solidFill>
                  <a:schemeClr val="accent2"/>
                </a:solidFill>
              </a:rPr>
              <a:t>no anomalous Hall effect</a:t>
            </a:r>
          </a:p>
        </p:txBody>
      </p:sp>
      <p:pic>
        <p:nvPicPr>
          <p:cNvPr id="7" name="Picture 6" descr="\documentclass{article}&#10;\usepackage{amsmath}&#10;\pagestyle{empty}&#10;\begin{document}&#10;&#10;\begin{align*}&#10;\sigma = &#10;\left(\begin{matrix}&#10;\sigma_{xx}  &amp; \sigma_{xy} &amp; 0\\&#10;\sigma_{xy} &amp; \sigma_{xx} +\frac{2}{3}\sqrt{3}\sigma_{xy} &amp;0 \\&#10;0 &amp; 0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13E381FF-3EFF-6695-9565-E84D2C6310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7" y="2764145"/>
            <a:ext cx="4059134" cy="10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23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0E2FE-D3A4-F068-8058-4C85917C6C52}"/>
              </a:ext>
            </a:extLst>
          </p:cNvPr>
          <p:cNvSpPr txBox="1"/>
          <p:nvPr/>
        </p:nvSpPr>
        <p:spPr>
          <a:xfrm>
            <a:off x="361950" y="381000"/>
            <a:ext cx="4543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Symmetry of the AHE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C3996-1F65-51DC-B13D-5EC96CCEE1CD}"/>
              </a:ext>
            </a:extLst>
          </p:cNvPr>
          <p:cNvSpPr txBox="1"/>
          <p:nvPr/>
        </p:nvSpPr>
        <p:spPr>
          <a:xfrm>
            <a:off x="857250" y="1104960"/>
            <a:ext cx="809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AHE is odd under time-reversal =&gt; </a:t>
            </a:r>
            <a:r>
              <a:rPr lang="en-US" sz="2000" b="1" dirty="0">
                <a:solidFill>
                  <a:schemeClr val="accent2"/>
                </a:solidFill>
              </a:rPr>
              <a:t>time-reversal symmetry must be broken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58B0009-2D60-30F0-5811-B5D3E716AEF9}"/>
              </a:ext>
            </a:extLst>
          </p:cNvPr>
          <p:cNvSpPr/>
          <p:nvPr/>
        </p:nvSpPr>
        <p:spPr>
          <a:xfrm>
            <a:off x="6096000" y="1852672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FC434-C712-58C3-C5A0-EAC19FBC8B54}"/>
              </a:ext>
            </a:extLst>
          </p:cNvPr>
          <p:cNvSpPr txBox="1"/>
          <p:nvPr/>
        </p:nvSpPr>
        <p:spPr>
          <a:xfrm>
            <a:off x="4333874" y="2565530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Magnetic systems =&gt; magnetic order is a spontaneous breaking of time-reversal symmetry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26281-8DE7-1D17-9EE2-441F4B5015BB}"/>
              </a:ext>
            </a:extLst>
          </p:cNvPr>
          <p:cNvSpPr txBox="1"/>
          <p:nvPr/>
        </p:nvSpPr>
        <p:spPr>
          <a:xfrm>
            <a:off x="457200" y="380047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Time-reversal symmetry is broken by all magnetically ordered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9313D-C5BC-4E5A-1331-E191B0C5A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25596" r="23792"/>
          <a:stretch/>
        </p:blipFill>
        <p:spPr>
          <a:xfrm>
            <a:off x="3870319" y="4613093"/>
            <a:ext cx="1721224" cy="1911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B7859-6AA9-885D-1F31-69219912E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25596" r="23792"/>
          <a:stretch/>
        </p:blipFill>
        <p:spPr>
          <a:xfrm flipH="1">
            <a:off x="6664321" y="4613094"/>
            <a:ext cx="1721224" cy="19114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68E535-F154-EA28-7528-0BAB00214DA1}"/>
              </a:ext>
            </a:extLst>
          </p:cNvPr>
          <p:cNvCxnSpPr>
            <a:cxnSpLocks/>
          </p:cNvCxnSpPr>
          <p:nvPr/>
        </p:nvCxnSpPr>
        <p:spPr>
          <a:xfrm flipV="1">
            <a:off x="5734341" y="5568819"/>
            <a:ext cx="7871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5827601-3308-ABF9-C7F5-FF6FA5828C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10" y="5214878"/>
            <a:ext cx="204244" cy="1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00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CE444-A3CF-B661-B118-7EBAFBC28AC2}"/>
              </a:ext>
            </a:extLst>
          </p:cNvPr>
          <p:cNvSpPr txBox="1"/>
          <p:nvPr/>
        </p:nvSpPr>
        <p:spPr>
          <a:xfrm>
            <a:off x="361950" y="238125"/>
            <a:ext cx="775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 many antiferromagnets other symmetries exist that prevent the AHE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575E6-1454-F48E-CC71-7D48A6CF27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25596" r="23792"/>
          <a:stretch/>
        </p:blipFill>
        <p:spPr>
          <a:xfrm>
            <a:off x="831844" y="1195811"/>
            <a:ext cx="1721224" cy="1911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41103-5C06-A40A-5052-58AC72FE1C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25596" r="23792"/>
          <a:stretch/>
        </p:blipFill>
        <p:spPr>
          <a:xfrm flipH="1">
            <a:off x="3625846" y="1195812"/>
            <a:ext cx="1721224" cy="191145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6017F2-5D64-C4AF-D29D-AD19A7F59041}"/>
              </a:ext>
            </a:extLst>
          </p:cNvPr>
          <p:cNvCxnSpPr>
            <a:cxnSpLocks/>
          </p:cNvCxnSpPr>
          <p:nvPr/>
        </p:nvCxnSpPr>
        <p:spPr>
          <a:xfrm flipV="1">
            <a:off x="2695866" y="2151537"/>
            <a:ext cx="7871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1935A63-DFCF-0A61-688C-B173BCCFBF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35" y="1797596"/>
            <a:ext cx="204244" cy="1981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E14F17-B651-813C-0609-331A92C2B3AA}"/>
              </a:ext>
            </a:extLst>
          </p:cNvPr>
          <p:cNvCxnSpPr>
            <a:cxnSpLocks/>
          </p:cNvCxnSpPr>
          <p:nvPr/>
        </p:nvCxnSpPr>
        <p:spPr>
          <a:xfrm flipV="1">
            <a:off x="5632666" y="2159948"/>
            <a:ext cx="7871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1280A-C4CA-901E-15B0-75CB833B3E96}"/>
              </a:ext>
            </a:extLst>
          </p:cNvPr>
          <p:cNvCxnSpPr/>
          <p:nvPr/>
        </p:nvCxnSpPr>
        <p:spPr>
          <a:xfrm>
            <a:off x="3857625" y="1002747"/>
            <a:ext cx="476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\documentclass{article}&#10;\usepackage{amsmath}&#10;\pagestyle{empty}&#10;\begin{document}&#10;&#10;&#10;$\tau$&#10;&#10;\end{document}" title="IguanaTex Bitmap Display">
            <a:extLst>
              <a:ext uri="{FF2B5EF4-FFF2-40B4-BE49-F238E27FC236}">
                <a16:creationId xmlns:a16="http://schemas.microsoft.com/office/drawing/2014/main" id="{3E9D0E1F-B307-9865-0A0A-B54323869E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7" y="730169"/>
            <a:ext cx="140837" cy="129101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&#10;$\tau$&#10;&#10;\end{document}" title="IguanaTex Bitmap Display">
            <a:extLst>
              <a:ext uri="{FF2B5EF4-FFF2-40B4-BE49-F238E27FC236}">
                <a16:creationId xmlns:a16="http://schemas.microsoft.com/office/drawing/2014/main" id="{77D009DD-BC77-4437-3115-E896ED67A22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20" y="1875055"/>
            <a:ext cx="140837" cy="129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7AB274-C02C-BACB-292F-C4F50CBDD4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25596" r="23792"/>
          <a:stretch/>
        </p:blipFill>
        <p:spPr>
          <a:xfrm>
            <a:off x="6872732" y="1137291"/>
            <a:ext cx="1721224" cy="191145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cal{T}\tau$&#10;&#10;&#10;\end{document}" title="IguanaTex Bitmap Display">
            <a:extLst>
              <a:ext uri="{FF2B5EF4-FFF2-40B4-BE49-F238E27FC236}">
                <a16:creationId xmlns:a16="http://schemas.microsoft.com/office/drawing/2014/main" id="{097DAA9A-DB1D-3B6C-0F7E-A6AE9D82AC7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94" y="1762721"/>
            <a:ext cx="362153" cy="2246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682AE0-D2E1-77C8-19FF-A2C7366592BE}"/>
              </a:ext>
            </a:extLst>
          </p:cNvPr>
          <p:cNvSpPr txBox="1"/>
          <p:nvPr/>
        </p:nvSpPr>
        <p:spPr>
          <a:xfrm>
            <a:off x="9782102" y="1675000"/>
            <a:ext cx="257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is a symmetry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748A00-AB26-C207-2882-856A99A869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6" y="3789632"/>
            <a:ext cx="1859298" cy="2609391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P{\cal T}$&#10;&#10;&#10;\end{document}" title="IguanaTex Bitmap Display">
            <a:extLst>
              <a:ext uri="{FF2B5EF4-FFF2-40B4-BE49-F238E27FC236}">
                <a16:creationId xmlns:a16="http://schemas.microsoft.com/office/drawing/2014/main" id="{6666A66F-7517-48CD-0236-B5662DB9565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72" y="4746616"/>
            <a:ext cx="444308" cy="2246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175F2CE-0E2A-F5ED-6515-DA30AA7C418C}"/>
              </a:ext>
            </a:extLst>
          </p:cNvPr>
          <p:cNvSpPr txBox="1"/>
          <p:nvPr/>
        </p:nvSpPr>
        <p:spPr>
          <a:xfrm>
            <a:off x="6230580" y="4659540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symmetry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2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0A05B3-0126-A807-9A48-CBC61178EBD6}"/>
              </a:ext>
            </a:extLst>
          </p:cNvPr>
          <p:cNvSpPr txBox="1"/>
          <p:nvPr/>
        </p:nvSpPr>
        <p:spPr>
          <a:xfrm>
            <a:off x="714374" y="428625"/>
            <a:ext cx="701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Conductivity is invariant under translation and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A7EEB6-CFFD-90E6-56E2-93026B07F166}"/>
                  </a:ext>
                </a:extLst>
              </p:cNvPr>
              <p:cNvSpPr txBox="1"/>
              <p:nvPr/>
            </p:nvSpPr>
            <p:spPr>
              <a:xfrm>
                <a:off x="2362199" y="1647765"/>
                <a:ext cx="5372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𝐏𝐓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l-GR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prohibit AHE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A7EEB6-CFFD-90E6-56E2-93026B07F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1647765"/>
                <a:ext cx="5372100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8E93DB51-BB54-D621-7902-B84ABE6D58B4}"/>
              </a:ext>
            </a:extLst>
          </p:cNvPr>
          <p:cNvSpPr/>
          <p:nvPr/>
        </p:nvSpPr>
        <p:spPr>
          <a:xfrm>
            <a:off x="3429000" y="923925"/>
            <a:ext cx="371475" cy="4762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}&#10;\pagestyle{empty}&#10;\begin{document}&#10;&#10;\begin{align*}&#10;\sigma = &#10;\left(\begin{matrix}&#10;0&amp; \sigma_{xy} &amp; \sigma_{xz}\\&#10;-\sigma_{xy} &amp; 0 &amp; \sigma_{yz} \\&#10;-\sigma_{xz} &amp; -\sigma_{yz} &amp;0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AE95FAF0-08EA-F4D5-3C3A-70C514B0DF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2866904"/>
            <a:ext cx="2883810" cy="916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FF92B-9C16-BE71-D634-C0155A9D2151}"/>
              </a:ext>
            </a:extLst>
          </p:cNvPr>
          <p:cNvSpPr txBox="1"/>
          <p:nvPr/>
        </p:nvSpPr>
        <p:spPr>
          <a:xfrm>
            <a:off x="257175" y="3124200"/>
            <a:ext cx="504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AHE is described by anti-symmetric tensor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37E2F-C024-99EB-9BDE-71230D774365}"/>
              </a:ext>
            </a:extLst>
          </p:cNvPr>
          <p:cNvSpPr txBox="1"/>
          <p:nvPr/>
        </p:nvSpPr>
        <p:spPr>
          <a:xfrm>
            <a:off x="347662" y="4343340"/>
            <a:ext cx="616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Can be written as a vector:</a:t>
            </a:r>
          </a:p>
        </p:txBody>
      </p:sp>
      <p:pic>
        <p:nvPicPr>
          <p:cNvPr id="8" name="Picture 7" descr="\documentclass{article}&#10;\usepackage{amsmath}&#10;\pagestyle{empty}&#10;\begin{document}&#10;&#10;$\mathbf{h} = [-\sigma_{yz}, \sigma_{xz}, -\sigma_{xy}]$&#10;&#10;&#10;\end{document}" title="IguanaTex Bitmap Display">
            <a:extLst>
              <a:ext uri="{FF2B5EF4-FFF2-40B4-BE49-F238E27FC236}">
                <a16:creationId xmlns:a16="http://schemas.microsoft.com/office/drawing/2014/main" id="{AC67259A-579E-753B-52ED-CA25678B8C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4789041"/>
            <a:ext cx="2348812" cy="26826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\mathbf{j}^\text{AHE} = \mathbf{h} \times \mathbf{E}$&#10;\end{document}" title="IguanaTex Bitmap Display">
            <a:extLst>
              <a:ext uri="{FF2B5EF4-FFF2-40B4-BE49-F238E27FC236}">
                <a16:creationId xmlns:a16="http://schemas.microsoft.com/office/drawing/2014/main" id="{0CD3C861-FE0E-F531-042A-29BBFA166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5412421"/>
            <a:ext cx="1547076" cy="2743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7643DD-E001-EF54-A732-D2C5B1781324}"/>
              </a:ext>
            </a:extLst>
          </p:cNvPr>
          <p:cNvSpPr txBox="1"/>
          <p:nvPr/>
        </p:nvSpPr>
        <p:spPr>
          <a:xfrm>
            <a:off x="5374447" y="4337972"/>
            <a:ext cx="674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 </a:t>
            </a:r>
            <a:r>
              <a:rPr lang="en-US" sz="2000" dirty="0"/>
              <a:t>even under inversion =&gt; pseudovector (axial vector)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  <a:r>
              <a:rPr lang="en-US" sz="2000" dirty="0"/>
              <a:t> odd under time-reversal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FE88019-FB69-F74C-B5B4-C95610D9EEFE}"/>
              </a:ext>
            </a:extLst>
          </p:cNvPr>
          <p:cNvSpPr/>
          <p:nvPr/>
        </p:nvSpPr>
        <p:spPr>
          <a:xfrm>
            <a:off x="8314015" y="5193285"/>
            <a:ext cx="323850" cy="4382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C10FC-A7DD-4C2D-2957-D61C65271306}"/>
              </a:ext>
            </a:extLst>
          </p:cNvPr>
          <p:cNvSpPr txBox="1"/>
          <p:nvPr/>
        </p:nvSpPr>
        <p:spPr>
          <a:xfrm>
            <a:off x="5374447" y="5721489"/>
            <a:ext cx="674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 </a:t>
            </a:r>
            <a:r>
              <a:rPr lang="en-US" sz="2000" dirty="0"/>
              <a:t>transforms the same as </a:t>
            </a:r>
            <a:r>
              <a:rPr lang="en-US" sz="2000" b="1" dirty="0"/>
              <a:t>M </a:t>
            </a:r>
            <a:r>
              <a:rPr lang="en-US" sz="2000" dirty="0"/>
              <a:t>=&gt; AHE allowed if and only if net magnetic moment is allowed</a:t>
            </a:r>
            <a:r>
              <a:rPr lang="en-US" sz="2000" b="1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01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DB86E-4BCC-03CC-CC04-E29B3D026D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17815" b="5547"/>
          <a:stretch/>
        </p:blipFill>
        <p:spPr>
          <a:xfrm>
            <a:off x="241338" y="568936"/>
            <a:ext cx="4411455" cy="30905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2DEEE2E-49AA-DA11-62CB-CF4834F7457D}"/>
              </a:ext>
            </a:extLst>
          </p:cNvPr>
          <p:cNvGrpSpPr/>
          <p:nvPr/>
        </p:nvGrpSpPr>
        <p:grpSpPr>
          <a:xfrm>
            <a:off x="6467474" y="945267"/>
            <a:ext cx="4829175" cy="1323439"/>
            <a:chOff x="6524624" y="2212092"/>
            <a:chExt cx="48291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C9A046-CD66-5CDA-88D9-0BA6F0800B06}"/>
                </a:ext>
              </a:extLst>
            </p:cNvPr>
            <p:cNvSpPr txBox="1"/>
            <p:nvPr/>
          </p:nvSpPr>
          <p:spPr>
            <a:xfrm>
              <a:off x="6524624" y="2212092"/>
              <a:ext cx="48291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Symmetry operations of the point group: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Rotations: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Mirrors: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Inversion: </a:t>
              </a:r>
            </a:p>
          </p:txBody>
        </p:sp>
        <p:pic>
          <p:nvPicPr>
            <p:cNvPr id="4" name="Picture 3" descr="\documentclass{article}&#10;\usepackage{amsmath}&#10;\pagestyle{empty}&#10;\begin{document}&#10;&#10;&#10;$2_{a'}, 2_{b'}, 2_{c'}$&#10;&#10;\end{document}" title="IguanaTex Bitmap Display">
              <a:extLst>
                <a:ext uri="{FF2B5EF4-FFF2-40B4-BE49-F238E27FC236}">
                  <a16:creationId xmlns:a16="http://schemas.microsoft.com/office/drawing/2014/main" id="{543EBFFD-AB72-B359-4CCF-A18AFF12396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182" y="2605966"/>
              <a:ext cx="1095909" cy="222535"/>
            </a:xfrm>
            <a:prstGeom prst="rect">
              <a:avLst/>
            </a:prstGeom>
          </p:spPr>
        </p:pic>
        <p:pic>
          <p:nvPicPr>
            <p:cNvPr id="5" name="Picture 4" descr="\documentclass{article}&#10;\usepackage{amsmath}&#10;\pagestyle{empty}&#10;\begin{document}&#10;&#10;&#10;$m_{a'}, m_{b'}, m_{c'}$&#10;&#10;\end{document}" title="IguanaTex Bitmap Display">
              <a:extLst>
                <a:ext uri="{FF2B5EF4-FFF2-40B4-BE49-F238E27FC236}">
                  <a16:creationId xmlns:a16="http://schemas.microsoft.com/office/drawing/2014/main" id="{3C3AF5C1-39A3-1093-C10A-B213BAA3ED1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57" y="2978730"/>
              <a:ext cx="1388558" cy="164615"/>
            </a:xfrm>
            <a:prstGeom prst="rect">
              <a:avLst/>
            </a:prstGeom>
          </p:spPr>
        </p:pic>
        <p:pic>
          <p:nvPicPr>
            <p:cNvPr id="6" name="Picture 5" descr="\documentclass{article}&#10;\usepackage{amsmath}&#10;\pagestyle{empty}&#10;\begin{document}&#10;&#10;&#10;$-1$&#10;&#10;\end{document}" title="IguanaTex Bitmap Display">
              <a:extLst>
                <a:ext uri="{FF2B5EF4-FFF2-40B4-BE49-F238E27FC236}">
                  <a16:creationId xmlns:a16="http://schemas.microsoft.com/office/drawing/2014/main" id="{F8C8D0A3-0B5D-15FF-CE1B-5E445DF07F1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57" y="3256014"/>
              <a:ext cx="286552" cy="17376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80979C5-7C90-D26D-5BAF-FCEE77DE7275}"/>
              </a:ext>
            </a:extLst>
          </p:cNvPr>
          <p:cNvSpPr txBox="1"/>
          <p:nvPr/>
        </p:nvSpPr>
        <p:spPr>
          <a:xfrm>
            <a:off x="6380834" y="2721114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In </a:t>
            </a:r>
            <a:r>
              <a:rPr lang="en-US" sz="2000" dirty="0" err="1">
                <a:solidFill>
                  <a:schemeClr val="accent2"/>
                </a:solidFill>
              </a:rPr>
              <a:t>MnTe</a:t>
            </a:r>
            <a:r>
              <a:rPr lang="en-US" sz="2000" dirty="0">
                <a:solidFill>
                  <a:schemeClr val="accent2"/>
                </a:solidFill>
              </a:rPr>
              <a:t> no symmetry operation contains time-reversal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53110-ED1D-F951-C4E8-DE029FC8CBA4}"/>
              </a:ext>
            </a:extLst>
          </p:cNvPr>
          <p:cNvSpPr txBox="1"/>
          <p:nvPr/>
        </p:nvSpPr>
        <p:spPr>
          <a:xfrm>
            <a:off x="481012" y="4219963"/>
            <a:ext cx="1122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there is a rotation axis </a:t>
            </a:r>
            <a:r>
              <a:rPr lang="en-US" sz="2000" b="1" dirty="0"/>
              <a:t>h</a:t>
            </a:r>
            <a:r>
              <a:rPr lang="en-US" sz="2000" dirty="0"/>
              <a:t> must lie along the axis =&gt; </a:t>
            </a:r>
            <a:r>
              <a:rPr lang="en-US" sz="2000" dirty="0">
                <a:solidFill>
                  <a:schemeClr val="accent2"/>
                </a:solidFill>
              </a:rPr>
              <a:t>if there is more than one rotation axis AHE is not allowed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7E4EB-A8C3-F34F-2303-C5B15C2A7974}"/>
                  </a:ext>
                </a:extLst>
              </p:cNvPr>
              <p:cNvSpPr txBox="1"/>
              <p:nvPr/>
            </p:nvSpPr>
            <p:spPr>
              <a:xfrm>
                <a:off x="3657600" y="5362575"/>
                <a:ext cx="6467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Rotations and mirrors can be broken by rotating the magnetic moments (unlike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PT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7E4EB-A8C3-F34F-2303-C5B15C2A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62575"/>
                <a:ext cx="6467475" cy="707886"/>
              </a:xfrm>
              <a:prstGeom prst="rect">
                <a:avLst/>
              </a:prstGeom>
              <a:blipFill>
                <a:blip r:embed="rId9"/>
                <a:stretch>
                  <a:fillRect l="-94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173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lorfulness, art&#10;&#10;Description automatically generated">
            <a:extLst>
              <a:ext uri="{FF2B5EF4-FFF2-40B4-BE49-F238E27FC236}">
                <a16:creationId xmlns:a16="http://schemas.microsoft.com/office/drawing/2014/main" id="{576DAFEB-F9FC-4DD7-C578-4D763FD811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6944" r="21909" b="6389"/>
          <a:stretch/>
        </p:blipFill>
        <p:spPr>
          <a:xfrm>
            <a:off x="711201" y="155684"/>
            <a:ext cx="4403722" cy="3447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3A5DF-A8B4-6393-9384-90D828629625}"/>
              </a:ext>
            </a:extLst>
          </p:cNvPr>
          <p:cNvSpPr txBox="1"/>
          <p:nvPr/>
        </p:nvSpPr>
        <p:spPr>
          <a:xfrm>
            <a:off x="1235075" y="400581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Magnetic moments along the y direction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FBF947-FF52-C201-69FF-99643E810307}"/>
              </a:ext>
            </a:extLst>
          </p:cNvPr>
          <p:cNvGrpSpPr/>
          <p:nvPr/>
        </p:nvGrpSpPr>
        <p:grpSpPr>
          <a:xfrm>
            <a:off x="6721475" y="850017"/>
            <a:ext cx="4829175" cy="1323439"/>
            <a:chOff x="6467474" y="945267"/>
            <a:chExt cx="4829175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DE13A2-68F9-D809-42A6-27E453410EBD}"/>
                </a:ext>
              </a:extLst>
            </p:cNvPr>
            <p:cNvSpPr txBox="1"/>
            <p:nvPr/>
          </p:nvSpPr>
          <p:spPr>
            <a:xfrm>
              <a:off x="6467474" y="945267"/>
              <a:ext cx="48291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Symmetry operations of the point group: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Rotations: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Mirrors: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Inversion: </a:t>
              </a:r>
            </a:p>
          </p:txBody>
        </p:sp>
        <p:pic>
          <p:nvPicPr>
            <p:cNvPr id="13" name="Picture 12" descr="\documentclass{article}&#10;\usepackage{amsmath}&#10;\pagestyle{empty}&#10;\begin{document}&#10;&#10;&#10;$2_{z}$&#10;&#10;\end{document}" title="IguanaTex Bitmap Display">
              <a:extLst>
                <a:ext uri="{FF2B5EF4-FFF2-40B4-BE49-F238E27FC236}">
                  <a16:creationId xmlns:a16="http://schemas.microsoft.com/office/drawing/2014/main" id="{65A92F55-AA2E-18B8-1D36-FB38CC21836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032" y="1339141"/>
              <a:ext cx="213390" cy="213390"/>
            </a:xfrm>
            <a:prstGeom prst="rect">
              <a:avLst/>
            </a:prstGeom>
          </p:spPr>
        </p:pic>
        <p:pic>
          <p:nvPicPr>
            <p:cNvPr id="17" name="Picture 16" descr="\documentclass{article}&#10;\usepackage{amsmath}&#10;\pagestyle{empty}&#10;\begin{document}&#10;&#10;&#10;$m_{z}$&#10;&#10;\end{document}" title="IguanaTex Bitmap Display">
              <a:extLst>
                <a:ext uri="{FF2B5EF4-FFF2-40B4-BE49-F238E27FC236}">
                  <a16:creationId xmlns:a16="http://schemas.microsoft.com/office/drawing/2014/main" id="{5F1429C4-C08A-43E6-041C-0D37E330555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707" y="1711905"/>
              <a:ext cx="313988" cy="156994"/>
            </a:xfrm>
            <a:prstGeom prst="rect">
              <a:avLst/>
            </a:prstGeom>
          </p:spPr>
        </p:pic>
        <p:pic>
          <p:nvPicPr>
            <p:cNvPr id="10" name="Picture 9" descr="\documentclass{article}&#10;\usepackage{amsmath}&#10;\pagestyle{empty}&#10;\begin{document}&#10;&#10;&#10;$-1$&#10;&#10;\end{document}" title="IguanaTex Bitmap Display">
              <a:extLst>
                <a:ext uri="{FF2B5EF4-FFF2-40B4-BE49-F238E27FC236}">
                  <a16:creationId xmlns:a16="http://schemas.microsoft.com/office/drawing/2014/main" id="{AF4F7657-EE91-3063-F9AD-62B8B0A73E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707" y="1989189"/>
              <a:ext cx="286552" cy="17376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1667A4-C09B-A1E0-967E-4CB4BC71CE7D}"/>
              </a:ext>
            </a:extLst>
          </p:cNvPr>
          <p:cNvSpPr txBox="1"/>
          <p:nvPr/>
        </p:nvSpPr>
        <p:spPr>
          <a:xfrm>
            <a:off x="6886575" y="2704118"/>
            <a:ext cx="459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one rotation axis: AHE can be present</a:t>
            </a:r>
          </a:p>
        </p:txBody>
      </p:sp>
      <p:pic>
        <p:nvPicPr>
          <p:cNvPr id="20" name="Picture 19" descr="\documentclass{article}&#10;\usepackage{amsmath}&#10;\pagestyle{empty}&#10;\begin{document}&#10;&#10;\begin{align*}&#10;\sigma = &#10;\left(\begin{matrix}&#10;\sigma_{xx} &amp; \sigma_{xy} &amp; 0\\&#10;\sigma_{yx} &amp; \sigma_{yy} &amp;0 \\&#10;0 &amp; 0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C353F070-9A8F-DE47-A373-9233C815E8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5002003"/>
            <a:ext cx="2744650" cy="100598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\begin{align*}&#10;\sigma^\text{even} = &#10;\left(\begin{matrix}&#10;\sigma^\text{even}_{xx} &amp; \sigma^\text{even}_{xy} &amp; 0\\&#10;\sigma^\text{even}_{xy} &amp; \sigma^\text{even}_{yy} &amp;0 \\&#10;0 &amp; 0 &amp; \sigma_{zz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1E2D3F2F-9A5B-5158-269F-395B355E4F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7" y="5002003"/>
            <a:ext cx="3574585" cy="100598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begin{align*}&#10;\sigma^\text{odd} = &#10;\left(\begin{matrix}&#10;0 &amp; \sigma^\text{odd}_{xy} &amp; 0\\&#10;-\sigma^\text{odd}_{xy} &amp; 0 &amp;0 \\&#10;0 &amp; 0 &amp; 0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AF5A9477-2884-6A34-EE4A-003D78FE10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4" y="4993620"/>
            <a:ext cx="3321413" cy="10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F37F10-4199-A8EB-F3E1-9F60FFF4858C}"/>
              </a:ext>
            </a:extLst>
          </p:cNvPr>
          <p:cNvSpPr txBox="1"/>
          <p:nvPr/>
        </p:nvSpPr>
        <p:spPr>
          <a:xfrm>
            <a:off x="386367" y="475531"/>
            <a:ext cx="68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What is symmetry?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A9593-B224-B785-BB24-3423D7D4CDEF}"/>
              </a:ext>
            </a:extLst>
          </p:cNvPr>
          <p:cNvSpPr txBox="1"/>
          <p:nvPr/>
        </p:nvSpPr>
        <p:spPr>
          <a:xfrm>
            <a:off x="888642" y="1068946"/>
            <a:ext cx="817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Transformation that leaves the system invariant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A6C6F5F-03D1-176D-D766-2146AF398671}"/>
              </a:ext>
            </a:extLst>
          </p:cNvPr>
          <p:cNvGrpSpPr/>
          <p:nvPr/>
        </p:nvGrpSpPr>
        <p:grpSpPr>
          <a:xfrm>
            <a:off x="2517689" y="3465555"/>
            <a:ext cx="2419923" cy="1895081"/>
            <a:chOff x="2517689" y="3465555"/>
            <a:chExt cx="2419923" cy="18950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690339-234C-EB83-9568-95AC9D397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098" y="4342669"/>
              <a:ext cx="774786" cy="101796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D6B4D4-2236-7972-B92C-1ED5EC951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89" y="4841789"/>
              <a:ext cx="6978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C3653B-DC3F-589F-0244-A675DE510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954" y="3465555"/>
              <a:ext cx="0" cy="1376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142E1C-ED84-BA09-20CF-1B5ED97FDC94}"/>
                </a:ext>
              </a:extLst>
            </p:cNvPr>
            <p:cNvCxnSpPr>
              <a:cxnSpLocks/>
            </p:cNvCxnSpPr>
            <p:nvPr/>
          </p:nvCxnSpPr>
          <p:spPr>
            <a:xfrm>
              <a:off x="4148942" y="4841789"/>
              <a:ext cx="7886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76B1CC-F396-C160-237B-C9746730D5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612" y="3484608"/>
              <a:ext cx="0" cy="13571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7B122E-F83A-4353-7F6E-957975446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141" y="3477093"/>
              <a:ext cx="431471" cy="15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F3C989-AB8E-898C-EF47-BEA3800EBF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4148" y="3465555"/>
              <a:ext cx="415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F826F4-D214-1090-CEA4-D991EDC43F2A}"/>
              </a:ext>
            </a:extLst>
          </p:cNvPr>
          <p:cNvGrpSpPr/>
          <p:nvPr/>
        </p:nvGrpSpPr>
        <p:grpSpPr>
          <a:xfrm>
            <a:off x="3025037" y="2783374"/>
            <a:ext cx="1402468" cy="1402468"/>
            <a:chOff x="7436732" y="1149082"/>
            <a:chExt cx="1402468" cy="1402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8202CF-E8AA-4411-C527-6894EA2D0099}"/>
                </a:ext>
              </a:extLst>
            </p:cNvPr>
            <p:cNvSpPr/>
            <p:nvPr/>
          </p:nvSpPr>
          <p:spPr>
            <a:xfrm>
              <a:off x="7436732" y="1149082"/>
              <a:ext cx="1402468" cy="1402468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7DAA56-461D-63F3-2B97-3F7B19025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5" t="19350" r="61137" b="18358"/>
            <a:stretch/>
          </p:blipFill>
          <p:spPr>
            <a:xfrm>
              <a:off x="7488990" y="1196292"/>
              <a:ext cx="1293020" cy="129301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05D615-7AED-00D4-0839-702E7BABCAC9}"/>
              </a:ext>
            </a:extLst>
          </p:cNvPr>
          <p:cNvSpPr txBox="1"/>
          <p:nvPr/>
        </p:nvSpPr>
        <p:spPr>
          <a:xfrm>
            <a:off x="2088967" y="1655288"/>
            <a:ext cx="417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invariant under 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rotation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835898-56F9-B91C-78E2-642A8079211A}"/>
              </a:ext>
            </a:extLst>
          </p:cNvPr>
          <p:cNvCxnSpPr>
            <a:cxnSpLocks/>
          </p:cNvCxnSpPr>
          <p:nvPr/>
        </p:nvCxnSpPr>
        <p:spPr>
          <a:xfrm>
            <a:off x="3115039" y="3076099"/>
            <a:ext cx="1033903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BC0696-1526-F160-E059-FB5F1694D635}"/>
              </a:ext>
            </a:extLst>
          </p:cNvPr>
          <p:cNvCxnSpPr>
            <a:cxnSpLocks/>
          </p:cNvCxnSpPr>
          <p:nvPr/>
        </p:nvCxnSpPr>
        <p:spPr>
          <a:xfrm>
            <a:off x="3121981" y="3954671"/>
            <a:ext cx="103390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366465-9FCC-6A72-2DC4-BAF6E60A40E1}"/>
              </a:ext>
            </a:extLst>
          </p:cNvPr>
          <p:cNvSpPr txBox="1"/>
          <p:nvPr/>
        </p:nvSpPr>
        <p:spPr>
          <a:xfrm>
            <a:off x="3291973" y="3084498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F6844A-5590-78BE-2182-5A85F298D948}"/>
              </a:ext>
            </a:extLst>
          </p:cNvPr>
          <p:cNvSpPr txBox="1"/>
          <p:nvPr/>
        </p:nvSpPr>
        <p:spPr>
          <a:xfrm>
            <a:off x="3291973" y="3493006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J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7E5C67-0E07-C52D-50AC-EFF15ECA6297}"/>
              </a:ext>
            </a:extLst>
          </p:cNvPr>
          <p:cNvGrpSpPr/>
          <p:nvPr/>
        </p:nvGrpSpPr>
        <p:grpSpPr>
          <a:xfrm>
            <a:off x="7764497" y="2721135"/>
            <a:ext cx="1402468" cy="1402468"/>
            <a:chOff x="7436732" y="1149082"/>
            <a:chExt cx="1402468" cy="140246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72A89B-5DB6-8868-B3CD-0F2DA2E3243C}"/>
                </a:ext>
              </a:extLst>
            </p:cNvPr>
            <p:cNvSpPr/>
            <p:nvPr/>
          </p:nvSpPr>
          <p:spPr>
            <a:xfrm>
              <a:off x="7436732" y="1149082"/>
              <a:ext cx="1402468" cy="1402468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561F88-0739-6FC9-F67E-4BD45DE22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5" t="19350" r="61137" b="18358"/>
            <a:stretch/>
          </p:blipFill>
          <p:spPr>
            <a:xfrm>
              <a:off x="7488990" y="1196292"/>
              <a:ext cx="1293020" cy="129301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A52ED6-703E-B9A0-0404-491E24B4A0EC}"/>
              </a:ext>
            </a:extLst>
          </p:cNvPr>
          <p:cNvGrpSpPr/>
          <p:nvPr/>
        </p:nvGrpSpPr>
        <p:grpSpPr>
          <a:xfrm>
            <a:off x="7247123" y="3395128"/>
            <a:ext cx="2419923" cy="1895081"/>
            <a:chOff x="2517689" y="3465555"/>
            <a:chExt cx="2419923" cy="189508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CCEC2D8-4475-CBFC-00F5-0CD4AA6A0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098" y="4342669"/>
              <a:ext cx="774786" cy="1017967"/>
            </a:xfrm>
            <a:prstGeom prst="rect">
              <a:avLst/>
            </a:prstGeom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943D34-F073-E8AD-F281-DCC454A37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89" y="4841789"/>
              <a:ext cx="6978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F85384D-26FE-76EC-5FC5-469C164AF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954" y="3465555"/>
              <a:ext cx="0" cy="1376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4FC6C48-D14D-E2F5-DCAA-606ADBAE0C1A}"/>
                </a:ext>
              </a:extLst>
            </p:cNvPr>
            <p:cNvCxnSpPr>
              <a:cxnSpLocks/>
            </p:cNvCxnSpPr>
            <p:nvPr/>
          </p:nvCxnSpPr>
          <p:spPr>
            <a:xfrm>
              <a:off x="4148942" y="4841789"/>
              <a:ext cx="7886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74FAE4-D186-2CAF-9C6D-64CC791A3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612" y="3484608"/>
              <a:ext cx="0" cy="13571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0EE8D8-E4A0-7F82-5177-891840A33E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141" y="3477093"/>
              <a:ext cx="431471" cy="15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1BA51B-93CB-AB09-7F36-26AC7DB66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4148" y="3465555"/>
              <a:ext cx="415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3FFF04B-1971-3960-676D-D628758310A7}"/>
              </a:ext>
            </a:extLst>
          </p:cNvPr>
          <p:cNvCxnSpPr>
            <a:cxnSpLocks/>
          </p:cNvCxnSpPr>
          <p:nvPr/>
        </p:nvCxnSpPr>
        <p:spPr>
          <a:xfrm>
            <a:off x="7866208" y="2957495"/>
            <a:ext cx="1033903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E8B9D8C-0FDC-D643-78CD-447307B69541}"/>
              </a:ext>
            </a:extLst>
          </p:cNvPr>
          <p:cNvSpPr txBox="1"/>
          <p:nvPr/>
        </p:nvSpPr>
        <p:spPr>
          <a:xfrm>
            <a:off x="8043142" y="2965894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25994F-FC6E-D753-9276-31F3F2A889AC}"/>
              </a:ext>
            </a:extLst>
          </p:cNvPr>
          <p:cNvCxnSpPr>
            <a:cxnSpLocks/>
          </p:cNvCxnSpPr>
          <p:nvPr/>
        </p:nvCxnSpPr>
        <p:spPr>
          <a:xfrm>
            <a:off x="7944926" y="3891869"/>
            <a:ext cx="103390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227D7C1-6DAF-CF8A-670A-7E4D6BBC03B9}"/>
              </a:ext>
            </a:extLst>
          </p:cNvPr>
          <p:cNvSpPr txBox="1"/>
          <p:nvPr/>
        </p:nvSpPr>
        <p:spPr>
          <a:xfrm>
            <a:off x="8114918" y="3430204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J</a:t>
            </a:r>
          </a:p>
        </p:txBody>
      </p:sp>
      <p:pic>
        <p:nvPicPr>
          <p:cNvPr id="70" name="Picture 69" descr="\documentclass{article}&#10;\usepackage{amsmath}&#10;\pagestyle{empty}&#10;\begin{document}&#10;&#10;&#10;$j_i = \sigma_{ij}E_j$&#10;&#10;\end{document}" title="IguanaTex Bitmap Display">
            <a:extLst>
              <a:ext uri="{FF2B5EF4-FFF2-40B4-BE49-F238E27FC236}">
                <a16:creationId xmlns:a16="http://schemas.microsoft.com/office/drawing/2014/main" id="{DEAF51C6-2977-9785-11A5-E80BFD81BF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73" y="5825008"/>
            <a:ext cx="1235679" cy="274968"/>
          </a:xfrm>
          <a:prstGeom prst="rect">
            <a:avLst/>
          </a:prstGeom>
        </p:spPr>
      </p:pic>
      <p:pic>
        <p:nvPicPr>
          <p:cNvPr id="68" name="Picture 67" descr="\documentclass{article}&#10;\usepackage{amsmath}&#10;\pagestyle{empty}&#10;\begin{document}&#10;&#10;&#10;$\sigma_{xx} = \sigma_{yy}$&#10;&#10;\end{document}" title="IguanaTex Bitmap Display">
            <a:extLst>
              <a:ext uri="{FF2B5EF4-FFF2-40B4-BE49-F238E27FC236}">
                <a16:creationId xmlns:a16="http://schemas.microsoft.com/office/drawing/2014/main" id="{758C050B-4442-DF26-2C31-6AFB71A730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8" y="6380572"/>
            <a:ext cx="1178674" cy="2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61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, diagram, text, plot&#10;&#10;Description automatically generated">
            <a:extLst>
              <a:ext uri="{FF2B5EF4-FFF2-40B4-BE49-F238E27FC236}">
                <a16:creationId xmlns:a16="http://schemas.microsoft.com/office/drawing/2014/main" id="{DD152F4F-7E17-EBDC-81FF-6C17C0D3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1025737"/>
            <a:ext cx="4476748" cy="3200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B7977-92ED-18FB-4667-0C69636F894F}"/>
              </a:ext>
            </a:extLst>
          </p:cNvPr>
          <p:cNvSpPr txBox="1"/>
          <p:nvPr/>
        </p:nvSpPr>
        <p:spPr>
          <a:xfrm>
            <a:off x="1781175" y="4419052"/>
            <a:ext cx="370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MnTe</a:t>
            </a:r>
            <a:r>
              <a:rPr lang="en-US" sz="2000" b="1" dirty="0">
                <a:solidFill>
                  <a:schemeClr val="tx2"/>
                </a:solidFill>
              </a:rPr>
              <a:t> AHE calculation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6031E-A127-8906-74D0-999272757674}"/>
              </a:ext>
            </a:extLst>
          </p:cNvPr>
          <p:cNvSpPr txBox="1"/>
          <p:nvPr/>
        </p:nvSpPr>
        <p:spPr>
          <a:xfrm>
            <a:off x="3833812" y="5149245"/>
            <a:ext cx="68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R. D. Gonzalez Betancourt et al., PRL 130, 036702 (2023)</a:t>
            </a:r>
          </a:p>
        </p:txBody>
      </p:sp>
      <p:pic>
        <p:nvPicPr>
          <p:cNvPr id="7" name="Picture 6" descr="A picture containing text, font, line, diagram&#10;&#10;Description automatically generated">
            <a:extLst>
              <a:ext uri="{FF2B5EF4-FFF2-40B4-BE49-F238E27FC236}">
                <a16:creationId xmlns:a16="http://schemas.microsoft.com/office/drawing/2014/main" id="{8E01AF48-F8B6-304B-63CB-1B24F9F23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17" y="1122009"/>
            <a:ext cx="4387495" cy="3200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DE6EE3-5A15-1E90-79D5-72DC4299660F}"/>
              </a:ext>
            </a:extLst>
          </p:cNvPr>
          <p:cNvSpPr txBox="1"/>
          <p:nvPr/>
        </p:nvSpPr>
        <p:spPr>
          <a:xfrm>
            <a:off x="7905750" y="4437584"/>
            <a:ext cx="345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MnTe</a:t>
            </a:r>
            <a:r>
              <a:rPr lang="en-US" sz="2000" b="1" dirty="0">
                <a:solidFill>
                  <a:schemeClr val="tx2"/>
                </a:solidFill>
              </a:rPr>
              <a:t> AHE experiment</a:t>
            </a:r>
          </a:p>
        </p:txBody>
      </p:sp>
    </p:spTree>
    <p:extLst>
      <p:ext uri="{BB962C8B-B14F-4D97-AF65-F5344CB8AC3E}">
        <p14:creationId xmlns:p14="http://schemas.microsoft.com/office/powerpoint/2010/main" val="379502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B0DA2-FBD6-3F9F-B6A8-24060A81FD85}"/>
              </a:ext>
            </a:extLst>
          </p:cNvPr>
          <p:cNvSpPr txBox="1"/>
          <p:nvPr/>
        </p:nvSpPr>
        <p:spPr>
          <a:xfrm>
            <a:off x="6419950" y="437619"/>
            <a:ext cx="527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L. </a:t>
            </a:r>
            <a:r>
              <a:rPr lang="en-US" sz="2000" i="1" dirty="0" err="1"/>
              <a:t>Šmejkal</a:t>
            </a:r>
            <a:r>
              <a:rPr lang="en-US" sz="2000" i="1" dirty="0"/>
              <a:t> et al., Nat. Rev. Mater. 7, 482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4A172-7CAB-2ED9-6CB7-9C188B4F6A69}"/>
              </a:ext>
            </a:extLst>
          </p:cNvPr>
          <p:cNvSpPr txBox="1"/>
          <p:nvPr/>
        </p:nvSpPr>
        <p:spPr>
          <a:xfrm>
            <a:off x="176312" y="437619"/>
            <a:ext cx="10029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AHE has been demonstrated in many antiferromagnets: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E7463-654C-B70A-B463-97AB6C166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" y="1854086"/>
            <a:ext cx="3655103" cy="2184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3411B-7ADB-66B0-911B-1A791559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42" y="1578004"/>
            <a:ext cx="2981325" cy="3057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DF988-267B-8C17-7DB5-FD1EB2A03030}"/>
              </a:ext>
            </a:extLst>
          </p:cNvPr>
          <p:cNvSpPr txBox="1"/>
          <p:nvPr/>
        </p:nvSpPr>
        <p:spPr>
          <a:xfrm>
            <a:off x="1895475" y="4305300"/>
            <a:ext cx="344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B2A85"/>
                </a:solidFill>
              </a:rPr>
              <a:t>Mn</a:t>
            </a:r>
            <a:r>
              <a:rPr lang="en-US" sz="2000" baseline="-25000" dirty="0">
                <a:solidFill>
                  <a:srgbClr val="8B2A85"/>
                </a:solidFill>
              </a:rPr>
              <a:t>3</a:t>
            </a:r>
            <a:r>
              <a:rPr lang="en-US" sz="2000" dirty="0">
                <a:solidFill>
                  <a:srgbClr val="6F6191"/>
                </a:solidFill>
              </a:rPr>
              <a:t>Sn</a:t>
            </a:r>
            <a:endParaRPr lang="en-US" dirty="0">
              <a:solidFill>
                <a:srgbClr val="6F619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EF060-C688-9376-30E5-816824A1A33C}"/>
              </a:ext>
            </a:extLst>
          </p:cNvPr>
          <p:cNvSpPr txBox="1"/>
          <p:nvPr/>
        </p:nvSpPr>
        <p:spPr>
          <a:xfrm>
            <a:off x="7553325" y="4657755"/>
            <a:ext cx="344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RuO</a:t>
            </a:r>
            <a:r>
              <a:rPr lang="en-US" sz="2000" baseline="-25000" dirty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02522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5EFA6-45AA-BBDB-D9FF-7CFDE6DE506A}"/>
              </a:ext>
            </a:extLst>
          </p:cNvPr>
          <p:cNvSpPr txBox="1"/>
          <p:nvPr/>
        </p:nvSpPr>
        <p:spPr>
          <a:xfrm>
            <a:off x="2857500" y="68574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AHE allowed only if a net moment is allowed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81E5F-19BB-84FB-7003-529C367FD74C}"/>
              </a:ext>
            </a:extLst>
          </p:cNvPr>
          <p:cNvSpPr txBox="1"/>
          <p:nvPr/>
        </p:nvSpPr>
        <p:spPr>
          <a:xfrm>
            <a:off x="1981200" y="1524000"/>
            <a:ext cx="7696200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small net moment is not necessarily related to the AHE =&gt; two unrelated quantities that have the same symmetry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E6B3D-1B06-145A-5150-7B1053A587FB}"/>
                  </a:ext>
                </a:extLst>
              </p:cNvPr>
              <p:cNvSpPr txBox="1"/>
              <p:nvPr/>
            </p:nvSpPr>
            <p:spPr>
              <a:xfrm>
                <a:off x="523874" y="3095625"/>
                <a:ext cx="50958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ferromagnets: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AHE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E6B3D-1B06-145A-5150-7B1053A5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4" y="3095625"/>
                <a:ext cx="5095875" cy="400110"/>
              </a:xfrm>
              <a:prstGeom prst="rect">
                <a:avLst/>
              </a:prstGeom>
              <a:blipFill>
                <a:blip r:embed="rId2"/>
                <a:stretch>
                  <a:fillRect l="-131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347DB7-4D61-9E61-AE06-390F75A03637}"/>
                  </a:ext>
                </a:extLst>
              </p:cNvPr>
              <p:cNvSpPr txBox="1"/>
              <p:nvPr/>
            </p:nvSpPr>
            <p:spPr>
              <a:xfrm>
                <a:off x="5505450" y="3083897"/>
                <a:ext cx="5162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AHE is often assumed to be proportional to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347DB7-4D61-9E61-AE06-390F75A03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50" y="3083897"/>
                <a:ext cx="5162550" cy="400110"/>
              </a:xfrm>
              <a:prstGeom prst="rect">
                <a:avLst/>
              </a:prstGeom>
              <a:blipFill>
                <a:blip r:embed="rId3"/>
                <a:stretch>
                  <a:fillRect l="-118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F8AF37-E417-276B-076A-CA4A1C22E2D2}"/>
              </a:ext>
            </a:extLst>
          </p:cNvPr>
          <p:cNvSpPr txBox="1"/>
          <p:nvPr/>
        </p:nvSpPr>
        <p:spPr>
          <a:xfrm>
            <a:off x="2505074" y="3799017"/>
            <a:ext cx="530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antiferromagnets, the symmetry breaking remains even if the net moment is zero</a:t>
            </a:r>
          </a:p>
        </p:txBody>
      </p:sp>
    </p:spTree>
    <p:extLst>
      <p:ext uri="{BB962C8B-B14F-4D97-AF65-F5344CB8AC3E}">
        <p14:creationId xmlns:p14="http://schemas.microsoft.com/office/powerpoint/2010/main" val="3803011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5994F-381C-EC87-D93C-E8C42ABBD6B3}"/>
              </a:ext>
            </a:extLst>
          </p:cNvPr>
          <p:cNvSpPr txBox="1"/>
          <p:nvPr/>
        </p:nvSpPr>
        <p:spPr>
          <a:xfrm>
            <a:off x="835239" y="575003"/>
            <a:ext cx="97647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M.S. Dresselhaus, G. Dresselhaus, A. </a:t>
            </a:r>
            <a:r>
              <a:rPr lang="en-US" sz="2000" dirty="0" err="1"/>
              <a:t>Jorio</a:t>
            </a:r>
            <a:r>
              <a:rPr lang="en-US" sz="2000" dirty="0"/>
              <a:t>, Group Theory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Crystallographic tables and tools: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Magnetic Group Tables, D. B. </a:t>
            </a:r>
            <a:r>
              <a:rPr lang="en-US" sz="2000" dirty="0" err="1"/>
              <a:t>Litvin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http://dx.doi.org/10.1107/9780955360220001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Bilbao crystallographic server </a:t>
            </a:r>
            <a:r>
              <a:rPr lang="en-US" sz="2000" dirty="0">
                <a:hlinkClick r:id="rId3"/>
              </a:rPr>
              <a:t>https://www.cryst.ehu.es/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ISOTROPY Software Suite </a:t>
            </a:r>
            <a:r>
              <a:rPr lang="en-US" sz="2000" dirty="0">
                <a:hlinkClick r:id="rId4"/>
              </a:rPr>
              <a:t>https://stokes.byu.edu/iso/isotropy.php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Finding symmetry group of a given material: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Findsym</a:t>
            </a:r>
            <a:r>
              <a:rPr lang="en-US" sz="2000" dirty="0"/>
              <a:t>: </a:t>
            </a:r>
            <a:r>
              <a:rPr lang="en-US" sz="2000" dirty="0">
                <a:hlinkClick r:id="rId5"/>
              </a:rPr>
              <a:t>https://stokes.byu.edu/iso/findsym.php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MAGNDATA: database of magnetic structures </a:t>
            </a:r>
            <a:r>
              <a:rPr lang="en-US" sz="2000" dirty="0">
                <a:hlinkClick r:id="rId6"/>
              </a:rPr>
              <a:t>http://webbdcrista1.ehu.es/magndata/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chemeClr val="tx2"/>
                </a:solidFill>
              </a:rPr>
              <a:t>Tensor symmetry: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MTENSOR: </a:t>
            </a:r>
            <a:r>
              <a:rPr lang="en-US" sz="2000" dirty="0">
                <a:hlinkClick r:id="rId7"/>
              </a:rPr>
              <a:t>https://www.cryst.ehu.es/cgi-bin/cryst/programs/mtensor.pl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Symmetr</a:t>
            </a:r>
            <a:r>
              <a:rPr lang="en-US" sz="2000" dirty="0"/>
              <a:t>: </a:t>
            </a:r>
            <a:r>
              <a:rPr lang="en-US" sz="2000" dirty="0">
                <a:hlinkClick r:id="rId8"/>
              </a:rPr>
              <a:t>https://bitbucket.org/zeleznyj/linear-response-symmetry/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7197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4BCDE-6812-C6D5-2EB9-AC0269DC14D7}"/>
              </a:ext>
            </a:extLst>
          </p:cNvPr>
          <p:cNvSpPr txBox="1"/>
          <p:nvPr/>
        </p:nvSpPr>
        <p:spPr>
          <a:xfrm>
            <a:off x="278934" y="177892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Symmetr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 </a:t>
            </a:r>
            <a:r>
              <a:rPr lang="en-US" sz="1800" dirty="0">
                <a:hlinkClick r:id="rId2"/>
              </a:rPr>
              <a:t>https://bitbucket.org/zeleznyj/linear-response-symmetry/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467CE-3E71-3446-2EF8-635892469A39}"/>
              </a:ext>
            </a:extLst>
          </p:cNvPr>
          <p:cNvSpPr txBox="1"/>
          <p:nvPr/>
        </p:nvSpPr>
        <p:spPr>
          <a:xfrm>
            <a:off x="545284" y="1118623"/>
            <a:ext cx="853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Python code that can directly do most of what is discussed in these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</a:t>
            </a:r>
            <a:r>
              <a:rPr lang="en-US" sz="2000" dirty="0" err="1"/>
              <a:t>findsym</a:t>
            </a:r>
            <a:r>
              <a:rPr lang="en-US" sz="2000" dirty="0"/>
              <a:t> to determine a list of symmetries for a given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installed with pip: ‘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symmetr</a:t>
            </a:r>
            <a:r>
              <a:rPr lang="en-US" sz="20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features only work on Linux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A5C1C-7819-CAF3-30D3-A98E58A67F8C}"/>
              </a:ext>
            </a:extLst>
          </p:cNvPr>
          <p:cNvSpPr txBox="1"/>
          <p:nvPr/>
        </p:nvSpPr>
        <p:spPr>
          <a:xfrm>
            <a:off x="1367406" y="3534013"/>
            <a:ext cx="3917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MnTe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0.00001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1.0 0.0 0.0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-0.5 0.866025403784439 0.0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0.0 0.0 2.0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Mn Mn Te Te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magnetic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0 0 0     1 3 0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0 0.5  -1 -3 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0.333333 0.666667 0.75 0 0 0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0.666667 0.333333 0.25 0 0 0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BF7FE-CCD3-8521-011C-AD6D8F947056}"/>
              </a:ext>
            </a:extLst>
          </p:cNvPr>
          <p:cNvSpPr txBox="1"/>
          <p:nvPr/>
        </p:nvSpPr>
        <p:spPr>
          <a:xfrm>
            <a:off x="1277224" y="2749839"/>
            <a:ext cx="335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Input file defining the crystal and magnetic structure</a:t>
            </a:r>
          </a:p>
        </p:txBody>
      </p:sp>
      <p:pic>
        <p:nvPicPr>
          <p:cNvPr id="12" name="Picture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77FE8FE-4D01-54AC-ACE5-2F9068541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820" r="2880" b="1588"/>
          <a:stretch/>
        </p:blipFill>
        <p:spPr>
          <a:xfrm>
            <a:off x="7584841" y="3534013"/>
            <a:ext cx="2803525" cy="20701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093DF6-F407-7B20-F6DA-28C58098D67D}"/>
              </a:ext>
            </a:extLst>
          </p:cNvPr>
          <p:cNvCxnSpPr>
            <a:cxnSpLocks/>
          </p:cNvCxnSpPr>
          <p:nvPr/>
        </p:nvCxnSpPr>
        <p:spPr>
          <a:xfrm>
            <a:off x="5645791" y="4454554"/>
            <a:ext cx="10570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D68D79-6646-4144-1639-ED80E6661840}"/>
              </a:ext>
            </a:extLst>
          </p:cNvPr>
          <p:cNvSpPr txBox="1"/>
          <p:nvPr/>
        </p:nvSpPr>
        <p:spPr>
          <a:xfrm>
            <a:off x="5511567" y="3791824"/>
            <a:ext cx="139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Conductivity</a:t>
            </a:r>
          </a:p>
        </p:txBody>
      </p:sp>
    </p:spTree>
    <p:extLst>
      <p:ext uri="{BB962C8B-B14F-4D97-AF65-F5344CB8AC3E}">
        <p14:creationId xmlns:p14="http://schemas.microsoft.com/office/powerpoint/2010/main" val="7152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442C8-658E-F8C3-814F-D523A079FFED}"/>
              </a:ext>
            </a:extLst>
          </p:cNvPr>
          <p:cNvSpPr txBox="1"/>
          <p:nvPr/>
        </p:nvSpPr>
        <p:spPr>
          <a:xfrm>
            <a:off x="400050" y="20952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Summary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CAD17-958D-D16D-DA54-C649FC55AA03}"/>
              </a:ext>
            </a:extLst>
          </p:cNvPr>
          <p:cNvSpPr txBox="1"/>
          <p:nvPr/>
        </p:nvSpPr>
        <p:spPr>
          <a:xfrm>
            <a:off x="769340" y="804906"/>
            <a:ext cx="95541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Crystallographic symmetry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Crystallographic symmetries composed of rotations, translations, inversion and time-reversal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global effects translations can be ignored =&gt; point groups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Time-reversal symmetry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Crucial for magnetic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Dissipative </a:t>
            </a:r>
            <a:r>
              <a:rPr lang="en-US" sz="2000" dirty="0" err="1"/>
              <a:t>quantitites</a:t>
            </a:r>
            <a:r>
              <a:rPr lang="en-US" sz="2000" dirty="0"/>
              <a:t> do not transform as naively expected =&gt; separation into T-even and T-odd components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Transformation of tensors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Apart from the time-reversal, the transformation of tensors can be determined from the constituent relations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Covariant and contravariant indices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Symmetrization</a:t>
            </a:r>
            <a:r>
              <a:rPr lang="en-US" sz="2000" b="1" dirty="0">
                <a:solidFill>
                  <a:schemeClr val="tx2"/>
                </a:solidFill>
              </a:rPr>
              <a:t> of tensors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Symmetries constrain the tensor components by a system of linear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system  can be solved by Gaussian elimination, which allows eliminating some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49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2D2A2-EC95-524C-6805-F371E7A67487}"/>
              </a:ext>
            </a:extLst>
          </p:cNvPr>
          <p:cNvSpPr txBox="1"/>
          <p:nvPr/>
        </p:nvSpPr>
        <p:spPr>
          <a:xfrm>
            <a:off x="399425" y="424304"/>
            <a:ext cx="499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How does the conductivity tensor transform?</a:t>
            </a:r>
          </a:p>
        </p:txBody>
      </p:sp>
      <p:pic>
        <p:nvPicPr>
          <p:cNvPr id="55" name="Picture 54" descr="\documentclass{article}&#10;\usepackage{amsmath}&#10;\pagestyle{empty}&#10;\begin{document}&#10;&#10;&#10;$j_i = \sigma_{ij}E_j$&#10;&#10;\end{document}" title="IguanaTex Bitmap Display">
            <a:extLst>
              <a:ext uri="{FF2B5EF4-FFF2-40B4-BE49-F238E27FC236}">
                <a16:creationId xmlns:a16="http://schemas.microsoft.com/office/drawing/2014/main" id="{D4FDE73C-4078-91CF-858F-3B68A803D9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34" y="2077962"/>
            <a:ext cx="1235679" cy="274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2534D1-943F-8ABD-CB15-5B50437CAC0C}"/>
              </a:ext>
            </a:extLst>
          </p:cNvPr>
          <p:cNvSpPr txBox="1"/>
          <p:nvPr/>
        </p:nvSpPr>
        <p:spPr>
          <a:xfrm>
            <a:off x="862885" y="1133341"/>
            <a:ext cx="360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Conductivity tensor: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01BF05-6B25-2415-0265-72842E39A662}"/>
              </a:ext>
            </a:extLst>
          </p:cNvPr>
          <p:cNvGrpSpPr/>
          <p:nvPr/>
        </p:nvGrpSpPr>
        <p:grpSpPr>
          <a:xfrm>
            <a:off x="6195404" y="518667"/>
            <a:ext cx="2419923" cy="2577262"/>
            <a:chOff x="5303110" y="995671"/>
            <a:chExt cx="2419923" cy="25772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597DEE8-D012-4381-4495-053F02FF446B}"/>
                </a:ext>
              </a:extLst>
            </p:cNvPr>
            <p:cNvGrpSpPr/>
            <p:nvPr/>
          </p:nvGrpSpPr>
          <p:grpSpPr>
            <a:xfrm>
              <a:off x="5303110" y="1677852"/>
              <a:ext cx="2419923" cy="1895081"/>
              <a:chOff x="2517689" y="3465555"/>
              <a:chExt cx="2419923" cy="189508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3282618-BBD2-1667-590B-341F4A160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098" y="4342669"/>
                <a:ext cx="774786" cy="1017967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8BEAD0E2-C296-056A-1C2E-2B7BBC26FF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7689" y="4841789"/>
                <a:ext cx="6978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C11B0CD-ACD2-E6F5-55B2-27C5188CA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4954" y="3465555"/>
                <a:ext cx="0" cy="13762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A4AB784-AF2E-D6FB-BFFD-5CA83F0F57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8942" y="4841789"/>
                <a:ext cx="7886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CC6475-4EB8-AFAC-F060-C754482BD7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37612" y="3484608"/>
                <a:ext cx="0" cy="13571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475ADA4-E7FF-CC4B-3B61-F409811A2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6141" y="3477093"/>
                <a:ext cx="431471" cy="15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EB99CF8-FA66-6A3C-DA6C-7DD5B668A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4148" y="3465555"/>
                <a:ext cx="4157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4F9D7B-58E1-6A50-631B-B88575E812F2}"/>
                </a:ext>
              </a:extLst>
            </p:cNvPr>
            <p:cNvGrpSpPr/>
            <p:nvPr/>
          </p:nvGrpSpPr>
          <p:grpSpPr>
            <a:xfrm>
              <a:off x="5810458" y="995671"/>
              <a:ext cx="1402468" cy="1402468"/>
              <a:chOff x="7436732" y="1149082"/>
              <a:chExt cx="1402468" cy="140246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76114C-626B-1A35-6FA6-B8B78EF2BB7A}"/>
                  </a:ext>
                </a:extLst>
              </p:cNvPr>
              <p:cNvSpPr/>
              <p:nvPr/>
            </p:nvSpPr>
            <p:spPr>
              <a:xfrm>
                <a:off x="7436732" y="1149082"/>
                <a:ext cx="1402468" cy="1402468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40039A-CC36-B95D-9A65-0D27F14C6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65" t="19350" r="61137" b="18358"/>
              <a:stretch/>
            </p:blipFill>
            <p:spPr>
              <a:xfrm>
                <a:off x="7488990" y="1196292"/>
                <a:ext cx="1293020" cy="1293019"/>
              </a:xfrm>
              <a:prstGeom prst="rect">
                <a:avLst/>
              </a:prstGeom>
            </p:spPr>
          </p:pic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2E11AB3-6B02-E581-395A-8E3559C8A2E1}"/>
                </a:ext>
              </a:extLst>
            </p:cNvPr>
            <p:cNvCxnSpPr>
              <a:cxnSpLocks/>
            </p:cNvCxnSpPr>
            <p:nvPr/>
          </p:nvCxnSpPr>
          <p:spPr>
            <a:xfrm>
              <a:off x="5900460" y="1288396"/>
              <a:ext cx="1033903" cy="0"/>
            </a:xfrm>
            <a:prstGeom prst="straightConnector1">
              <a:avLst/>
            </a:prstGeom>
            <a:ln w="762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A31E344-F2A3-F717-B40F-C1DB75707206}"/>
                </a:ext>
              </a:extLst>
            </p:cNvPr>
            <p:cNvCxnSpPr>
              <a:cxnSpLocks/>
            </p:cNvCxnSpPr>
            <p:nvPr/>
          </p:nvCxnSpPr>
          <p:spPr>
            <a:xfrm>
              <a:off x="5907402" y="2166968"/>
              <a:ext cx="103390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736EE9-4D09-E237-C933-A8AF5FF28F89}"/>
                </a:ext>
              </a:extLst>
            </p:cNvPr>
            <p:cNvSpPr txBox="1"/>
            <p:nvPr/>
          </p:nvSpPr>
          <p:spPr>
            <a:xfrm>
              <a:off x="6077394" y="1296795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</a:rPr>
                <a:t>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5C44B7-E404-9898-CD6B-3C0DE60ADCA2}"/>
                </a:ext>
              </a:extLst>
            </p:cNvPr>
            <p:cNvSpPr txBox="1"/>
            <p:nvPr/>
          </p:nvSpPr>
          <p:spPr>
            <a:xfrm>
              <a:off x="6077394" y="1705303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J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6D7564-15F5-87C6-D751-B701204506C5}"/>
              </a:ext>
            </a:extLst>
          </p:cNvPr>
          <p:cNvGrpSpPr/>
          <p:nvPr/>
        </p:nvGrpSpPr>
        <p:grpSpPr>
          <a:xfrm>
            <a:off x="6236244" y="3595049"/>
            <a:ext cx="2419923" cy="2577262"/>
            <a:chOff x="5303110" y="995671"/>
            <a:chExt cx="2419923" cy="257726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254741F-CD72-667F-AF99-EC101BF81789}"/>
                </a:ext>
              </a:extLst>
            </p:cNvPr>
            <p:cNvGrpSpPr/>
            <p:nvPr/>
          </p:nvGrpSpPr>
          <p:grpSpPr>
            <a:xfrm>
              <a:off x="5303110" y="1677852"/>
              <a:ext cx="2419923" cy="1895081"/>
              <a:chOff x="2517689" y="3465555"/>
              <a:chExt cx="2419923" cy="189508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216F8A2-4CA2-52E0-1242-206EBCED9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098" y="4342669"/>
                <a:ext cx="774786" cy="1017967"/>
              </a:xfrm>
              <a:prstGeom prst="rect">
                <a:avLst/>
              </a:prstGeom>
            </p:spPr>
          </p:pic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D495B2E-67E7-7748-97E6-3BB8F4840F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7689" y="4841789"/>
                <a:ext cx="6978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817EC95-5684-BE99-9E45-7EE582D719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4954" y="3465555"/>
                <a:ext cx="0" cy="13762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BCA0F64-E715-C0ED-71F9-4D5477441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8942" y="4841789"/>
                <a:ext cx="7886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7AC8DB7-C5A1-4A92-9C8D-26522568D2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37612" y="3484608"/>
                <a:ext cx="0" cy="13571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F9797F7-75C8-55F2-1F41-2E48629B7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6141" y="3477093"/>
                <a:ext cx="431471" cy="15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B7C1A19-49C1-57EA-8BF2-274775AAE5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4148" y="3465555"/>
                <a:ext cx="4157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D62267-E67B-6A1C-5CBA-F0EF3DA1F622}"/>
                </a:ext>
              </a:extLst>
            </p:cNvPr>
            <p:cNvGrpSpPr/>
            <p:nvPr/>
          </p:nvGrpSpPr>
          <p:grpSpPr>
            <a:xfrm>
              <a:off x="5810458" y="995671"/>
              <a:ext cx="1402468" cy="1402468"/>
              <a:chOff x="7436732" y="1149082"/>
              <a:chExt cx="1402468" cy="14024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DDB043A-B8C6-44C6-701E-40A0B8EEC497}"/>
                  </a:ext>
                </a:extLst>
              </p:cNvPr>
              <p:cNvSpPr/>
              <p:nvPr/>
            </p:nvSpPr>
            <p:spPr>
              <a:xfrm>
                <a:off x="7436732" y="1149082"/>
                <a:ext cx="1402468" cy="1402468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2C56A7B-9751-D6C9-4FDA-49A268A60E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65" t="19350" r="61137" b="18358"/>
              <a:stretch/>
            </p:blipFill>
            <p:spPr>
              <a:xfrm>
                <a:off x="7488990" y="1196292"/>
                <a:ext cx="1293020" cy="1293019"/>
              </a:xfrm>
              <a:prstGeom prst="rect">
                <a:avLst/>
              </a:prstGeom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0F95F0A-335F-5FD6-8BD1-5926F0E853B9}"/>
                </a:ext>
              </a:extLst>
            </p:cNvPr>
            <p:cNvCxnSpPr>
              <a:cxnSpLocks/>
            </p:cNvCxnSpPr>
            <p:nvPr/>
          </p:nvCxnSpPr>
          <p:spPr>
            <a:xfrm>
              <a:off x="5900460" y="1288396"/>
              <a:ext cx="1033903" cy="0"/>
            </a:xfrm>
            <a:prstGeom prst="straightConnector1">
              <a:avLst/>
            </a:prstGeom>
            <a:ln w="762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526D120-0F3F-BC80-2518-48171130958B}"/>
                </a:ext>
              </a:extLst>
            </p:cNvPr>
            <p:cNvCxnSpPr>
              <a:cxnSpLocks/>
            </p:cNvCxnSpPr>
            <p:nvPr/>
          </p:nvCxnSpPr>
          <p:spPr>
            <a:xfrm>
              <a:off x="5907402" y="2166968"/>
              <a:ext cx="103390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252F5C-5240-05E6-0A0D-2315744CF1B3}"/>
                </a:ext>
              </a:extLst>
            </p:cNvPr>
            <p:cNvSpPr txBox="1"/>
            <p:nvPr/>
          </p:nvSpPr>
          <p:spPr>
            <a:xfrm>
              <a:off x="6077394" y="1296795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</a:rPr>
                <a:t>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DA857D-9A91-2A06-F554-59FE0E88CDFC}"/>
                </a:ext>
              </a:extLst>
            </p:cNvPr>
            <p:cNvSpPr txBox="1"/>
            <p:nvPr/>
          </p:nvSpPr>
          <p:spPr>
            <a:xfrm>
              <a:off x="6077394" y="1705303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J</a:t>
              </a:r>
            </a:p>
          </p:txBody>
        </p:sp>
      </p:grpSp>
      <p:pic>
        <p:nvPicPr>
          <p:cNvPr id="59" name="Picture 58" descr="\documentclass{article}&#10;\usepackage{amsmath}&#10;\pagestyle{empty}&#10;\begin{document}&#10;&#10;&#10;$j^R_i = \sigma^R_{ij}E^R_j$&#10;&#10;\end{document}" title="IguanaTex Bitmap Display">
            <a:extLst>
              <a:ext uri="{FF2B5EF4-FFF2-40B4-BE49-F238E27FC236}">
                <a16:creationId xmlns:a16="http://schemas.microsoft.com/office/drawing/2014/main" id="{927A04FA-BA27-942F-1799-1E33256728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9" y="3843617"/>
            <a:ext cx="1436875" cy="35209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C01DED4-B787-07FC-6512-3D8991FC524E}"/>
              </a:ext>
            </a:extLst>
          </p:cNvPr>
          <p:cNvSpPr txBox="1"/>
          <p:nvPr/>
        </p:nvSpPr>
        <p:spPr>
          <a:xfrm>
            <a:off x="862884" y="3191435"/>
            <a:ext cx="428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Rotate the whole system by R:</a:t>
            </a:r>
          </a:p>
        </p:txBody>
      </p:sp>
      <p:pic>
        <p:nvPicPr>
          <p:cNvPr id="65" name="Picture 64" descr="\documentclass{article}&#10;\usepackage{amsmath}&#10;\pagestyle{empty}&#10;\begin{document}&#10;&#10;&#10;$R_{ik}j_k = \sigma^R_{ij}R_{jl}E_l$&#10;&#10;\end{document}" title="IguanaTex Bitmap Display">
            <a:extLst>
              <a:ext uri="{FF2B5EF4-FFF2-40B4-BE49-F238E27FC236}">
                <a16:creationId xmlns:a16="http://schemas.microsoft.com/office/drawing/2014/main" id="{3D8A2F67-3FA6-8F41-10AF-F7A489AF7C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4543904"/>
            <a:ext cx="2060582" cy="352093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&#10;$j_k = R^{-1}_{ki}\sigma^R_{ij}R_{jl}E_l$&#10;&#10;\end{document}" title="IguanaTex Bitmap Display">
            <a:extLst>
              <a:ext uri="{FF2B5EF4-FFF2-40B4-BE49-F238E27FC236}">
                <a16:creationId xmlns:a16="http://schemas.microsoft.com/office/drawing/2014/main" id="{370A6820-71C0-3270-434D-328C665D9E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7" y="5060623"/>
            <a:ext cx="2162855" cy="365506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&#10;$j_i = (R^{-1}_{ik}\sigma^R_{kl}R_{lj})E_j$&#10;&#10;\end{document}" title="IguanaTex Bitmap Display">
            <a:extLst>
              <a:ext uri="{FF2B5EF4-FFF2-40B4-BE49-F238E27FC236}">
                <a16:creationId xmlns:a16="http://schemas.microsoft.com/office/drawing/2014/main" id="{C59A3754-E33E-3D34-D6A3-BE9603FBB91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7" y="5644723"/>
            <a:ext cx="2377465" cy="3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&#10;&#10;$j_i = \sigma_{ij}E_j$&#10;&#10;\end{document}" title="IguanaTex Bitmap Display">
            <a:extLst>
              <a:ext uri="{FF2B5EF4-FFF2-40B4-BE49-F238E27FC236}">
                <a16:creationId xmlns:a16="http://schemas.microsoft.com/office/drawing/2014/main" id="{4FAF6982-5827-731F-544F-11B3269209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59" y="850508"/>
            <a:ext cx="1235679" cy="274968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&#10;$j_i = (R^{-1}_{ik}\sigma^R_{kl}R_{lj})E_j$&#10;&#10;\end{document}" title="IguanaTex Bitmap Display">
            <a:extLst>
              <a:ext uri="{FF2B5EF4-FFF2-40B4-BE49-F238E27FC236}">
                <a16:creationId xmlns:a16="http://schemas.microsoft.com/office/drawing/2014/main" id="{09B1210C-F26B-E259-D3AA-B46466B623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7" y="817814"/>
            <a:ext cx="2377465" cy="34035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45A5F77-4165-AEE8-F5C5-B03A2BFC36F3}"/>
              </a:ext>
            </a:extLst>
          </p:cNvPr>
          <p:cNvSpPr/>
          <p:nvPr/>
        </p:nvSpPr>
        <p:spPr>
          <a:xfrm>
            <a:off x="3071312" y="1438275"/>
            <a:ext cx="386263" cy="4667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{amsmath}&#10;\pagestyle{empty}&#10;\begin{document}&#10;&#10;&#10;$\sigma = R^{-1} \sigma^R R$&#10;&#10;\end{document}" title="IguanaTex Bitmap Display">
            <a:extLst>
              <a:ext uri="{FF2B5EF4-FFF2-40B4-BE49-F238E27FC236}">
                <a16:creationId xmlns:a16="http://schemas.microsoft.com/office/drawing/2014/main" id="{015798EE-C4A8-A7FB-E2DB-313E59AC8C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11" y="2185104"/>
            <a:ext cx="1609569" cy="244789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&#10;$\sigma^R =  R \sigma R^{-1}$&#10;&#10;\end{document}" title="IguanaTex Bitmap Display">
            <a:extLst>
              <a:ext uri="{FF2B5EF4-FFF2-40B4-BE49-F238E27FC236}">
                <a16:creationId xmlns:a16="http://schemas.microsoft.com/office/drawing/2014/main" id="{A35837EA-11BB-E569-7391-7221F48E2A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11" y="2809538"/>
            <a:ext cx="1579389" cy="244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34BE61-8376-0782-8B86-44539B86DF48}"/>
                  </a:ext>
                </a:extLst>
              </p:cNvPr>
              <p:cNvSpPr txBox="1"/>
              <p:nvPr/>
            </p:nvSpPr>
            <p:spPr>
              <a:xfrm>
                <a:off x="1803998" y="4773394"/>
                <a:ext cx="5789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A set of linear equations for components of tensor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34BE61-8376-0782-8B86-44539B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998" y="4773394"/>
                <a:ext cx="5789108" cy="369332"/>
              </a:xfrm>
              <a:prstGeom prst="rect">
                <a:avLst/>
              </a:prstGeom>
              <a:blipFill>
                <a:blip r:embed="rId12"/>
                <a:stretch>
                  <a:fillRect l="-9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001176-3C62-A45A-1D42-72376407C057}"/>
              </a:ext>
            </a:extLst>
          </p:cNvPr>
          <p:cNvSpPr txBox="1"/>
          <p:nvPr/>
        </p:nvSpPr>
        <p:spPr>
          <a:xfrm>
            <a:off x="450664" y="3561482"/>
            <a:ext cx="586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If R is symmetry:</a:t>
            </a:r>
          </a:p>
        </p:txBody>
      </p:sp>
      <p:pic>
        <p:nvPicPr>
          <p:cNvPr id="35" name="Picture 34" descr="\documentclass{article}&#10;\usepackage{amsmath}&#10;\pagestyle{empty}&#10;\begin{document}&#10;&#10;&#10;$\sigma = \sigma^R =  R \sigma R^{-1}$&#10;&#10;\end{document}" title="IguanaTex Bitmap Display">
            <a:extLst>
              <a:ext uri="{FF2B5EF4-FFF2-40B4-BE49-F238E27FC236}">
                <a16:creationId xmlns:a16="http://schemas.microsoft.com/office/drawing/2014/main" id="{67863844-308A-9CDB-71D0-B1E92FD978F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29" y="3594178"/>
            <a:ext cx="2120942" cy="244789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\sigma_{ij} =  R_{ik} \sigma_{kl} R^{-1}_{lj}$&#10;&#10;\end{document}" title="IguanaTex Bitmap Display">
            <a:extLst>
              <a:ext uri="{FF2B5EF4-FFF2-40B4-BE49-F238E27FC236}">
                <a16:creationId xmlns:a16="http://schemas.microsoft.com/office/drawing/2014/main" id="{8F8A8681-6234-A692-61E0-C11521CEF5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51" y="4119689"/>
            <a:ext cx="1995195" cy="3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E0A53-EEF5-CC0B-A967-93093D6251B5}"/>
              </a:ext>
            </a:extLst>
          </p:cNvPr>
          <p:cNvGrpSpPr/>
          <p:nvPr/>
        </p:nvGrpSpPr>
        <p:grpSpPr>
          <a:xfrm>
            <a:off x="1730948" y="1232586"/>
            <a:ext cx="1402468" cy="1402468"/>
            <a:chOff x="7436732" y="1149082"/>
            <a:chExt cx="1402468" cy="14024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50E7B7-D6DE-4F45-56AD-C3FAB312A2A2}"/>
                </a:ext>
              </a:extLst>
            </p:cNvPr>
            <p:cNvSpPr/>
            <p:nvPr/>
          </p:nvSpPr>
          <p:spPr>
            <a:xfrm>
              <a:off x="7436732" y="1149082"/>
              <a:ext cx="1402468" cy="1402468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AE5AB4-7297-4211-0615-9D5698DFC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5" t="19350" r="61137" b="18358"/>
            <a:stretch/>
          </p:blipFill>
          <p:spPr>
            <a:xfrm>
              <a:off x="7488990" y="1196292"/>
              <a:ext cx="1293020" cy="12930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8023B-8CF7-204B-E3BD-165020960BA4}"/>
              </a:ext>
            </a:extLst>
          </p:cNvPr>
          <p:cNvSpPr txBox="1"/>
          <p:nvPr/>
        </p:nvSpPr>
        <p:spPr>
          <a:xfrm>
            <a:off x="5349900" y="863254"/>
            <a:ext cx="43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degree rotation around the z-axis</a:t>
            </a:r>
          </a:p>
        </p:txBody>
      </p:sp>
      <p:pic>
        <p:nvPicPr>
          <p:cNvPr id="25" name="Picture 24" descr="\documentclass{article}&#10;\usepackage{amsmath}&#10;\pagestyle{empty}&#10;\begin{document}&#10;&#10;\begin{align*}&#10;R = &#10;\left(\begin{matrix}&#10;0 &amp; -1 \\&#10;1 &amp; 0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5FFE32C4-C8B7-4F28-0D0E-1BCED34A39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22" y="1429713"/>
            <a:ext cx="1703460" cy="6723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begin{align*}&#10;R^{-1} = &#10;\left(\begin{matrix}&#10;0 &amp; 1 \\&#10;-1 &amp; 0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A3A7BEDD-BEC6-2775-F887-14E6DB3668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88" y="1429713"/>
            <a:ext cx="2003577" cy="6723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begin{align*}&#10;\sigma = &#10;\left(\begin{matrix}&#10;\sigma_{xx} &amp; \sigma_{xy} \\&#10;\sigma_{yx} &amp; \sigma_{yy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0770946A-0560-55C6-4EAE-2F2CDCA453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53" y="3263431"/>
            <a:ext cx="2010284" cy="6723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&#10;$\sigma_{ij} =  R_{ik} \sigma_{kl} R^{-1}_{lj}$&#10;&#10;\end{document}" title="IguanaTex Bitmap Display">
            <a:extLst>
              <a:ext uri="{FF2B5EF4-FFF2-40B4-BE49-F238E27FC236}">
                <a16:creationId xmlns:a16="http://schemas.microsoft.com/office/drawing/2014/main" id="{F8BADBC1-7EA6-D6E3-7A04-A720A96DC9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85" y="431161"/>
            <a:ext cx="1995195" cy="377243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begin{align*}&#10;R\sigma R^{-1} = &#10;\left(\begin{matrix}&#10;\sigma_{yy} &amp; -\sigma_{yx} \\&#10;-\sigma_{xy} &amp; \sigma_{xx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C04353E0-8FAE-7615-692D-DF04545148F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1" y="3259375"/>
            <a:ext cx="3162132" cy="67233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begin{align*}&#10;\left(\begin{matrix}&#10;\sigma_{xx} &amp; \sigma_{xy} \\&#10;\sigma_{yx} &amp; \sigma_{yy}&#10;\end{matrix}\right) = &#10;\left(\begin{matrix}&#10;\sigma_{yy} &amp; -\sigma_{yx} \\&#10;-\sigma_{xy} &amp; \sigma_{xx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9E6C2C91-1502-5752-780E-934A607F0A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19" y="3259375"/>
            <a:ext cx="3752308" cy="6723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\begin{align*}&#10;\sigma_{xx} &amp;= \sigma_{yy} \\&#10;\sigma_{xy} &amp;= -\sigma_{yx} \\&#10;\sigma_{yx} &amp;= -\sigma_{xy} \\&#10;\sigma_{yy} &amp;= \sigma_{xx}&#10;\end{align*}&#10;\end{document}" title="IguanaTex Bitmap Display">
            <a:extLst>
              <a:ext uri="{FF2B5EF4-FFF2-40B4-BE49-F238E27FC236}">
                <a16:creationId xmlns:a16="http://schemas.microsoft.com/office/drawing/2014/main" id="{5884C87E-8CE8-F549-545E-8453E7BDD82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53" y="4604039"/>
            <a:ext cx="1401666" cy="1460348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E018EEBE-79B5-4652-9816-7E83A8C4FC78}"/>
              </a:ext>
            </a:extLst>
          </p:cNvPr>
          <p:cNvSpPr/>
          <p:nvPr/>
        </p:nvSpPr>
        <p:spPr>
          <a:xfrm>
            <a:off x="3695321" y="5091953"/>
            <a:ext cx="566222" cy="3590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\documentclass{article}&#10;\usepackage{amsmath}&#10;\pagestyle{empty}&#10;\begin{document}&#10;&#10;\begin{align*}&#10;\sigma = &#10;\left(\begin{matrix}&#10;\sigma_{xx} &amp; \sigma_{xy} \\&#10;-\sigma_{xy} &amp; \sigma_{xx}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67C0F835-ECD1-9F56-02C7-4C9FCD7AD5A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32" y="4935295"/>
            <a:ext cx="2226570" cy="672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AD38816-5D52-9CB1-C61E-9665D06209EC}"/>
              </a:ext>
            </a:extLst>
          </p:cNvPr>
          <p:cNvSpPr txBox="1"/>
          <p:nvPr/>
        </p:nvSpPr>
        <p:spPr>
          <a:xfrm>
            <a:off x="7977003" y="5054697"/>
            <a:ext cx="27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Two free parameters </a:t>
            </a:r>
          </a:p>
        </p:txBody>
      </p:sp>
    </p:spTree>
    <p:extLst>
      <p:ext uri="{BB962C8B-B14F-4D97-AF65-F5344CB8AC3E}">
        <p14:creationId xmlns:p14="http://schemas.microsoft.com/office/powerpoint/2010/main" val="41953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27EC50-0017-A766-13E0-E07EA37926A6}"/>
              </a:ext>
            </a:extLst>
          </p:cNvPr>
          <p:cNvSpPr txBox="1"/>
          <p:nvPr/>
        </p:nvSpPr>
        <p:spPr>
          <a:xfrm>
            <a:off x="385482" y="430306"/>
            <a:ext cx="6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What kind of symmetry operations can we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D9BF1-E472-A752-C021-AF4A62F5D343}"/>
              </a:ext>
            </a:extLst>
          </p:cNvPr>
          <p:cNvSpPr txBox="1"/>
          <p:nvPr/>
        </p:nvSpPr>
        <p:spPr>
          <a:xfrm>
            <a:off x="502024" y="1048871"/>
            <a:ext cx="7413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Non-magnetic systems </a:t>
            </a:r>
            <a:r>
              <a:rPr lang="en-US" sz="2000" dirty="0"/>
              <a:t>(230 crystallographic space groups):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Rotations (2-fold, 3-fold, 4-fold, 6-fold)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Spatial inversion</a:t>
            </a:r>
          </a:p>
        </p:txBody>
      </p:sp>
      <p:pic>
        <p:nvPicPr>
          <p:cNvPr id="8" name="Picture 7" descr="\documentclass{article}&#10;\usepackage{amsmath}&#10;\pagestyle{empty}&#10;\begin{document}&#10;&#10;\begin{align*}&#10;P = &#10;\left(\begin{matrix}&#10;-1 &amp; 0 &amp; 0 \\&#10;0 &amp; -1 &amp; 0 \\&#10;0 &amp; 0 &amp; -1 &#10;\end{matrix}\right)&#10;\end{align*}&#10;&#10;&#10;\end{document}" title="IguanaTex Bitmap Display">
            <a:extLst>
              <a:ext uri="{FF2B5EF4-FFF2-40B4-BE49-F238E27FC236}">
                <a16:creationId xmlns:a16="http://schemas.microsoft.com/office/drawing/2014/main" id="{9F38656C-C7B3-046D-0242-7B204C24C9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9" y="2372310"/>
            <a:ext cx="2376248" cy="9145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2001F-8125-30A8-5782-8F5B58EAE52E}"/>
              </a:ext>
            </a:extLst>
          </p:cNvPr>
          <p:cNvSpPr txBox="1"/>
          <p:nvPr/>
        </p:nvSpPr>
        <p:spPr>
          <a:xfrm>
            <a:off x="502023" y="3610232"/>
            <a:ext cx="741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Magnetic systems </a:t>
            </a:r>
            <a:r>
              <a:rPr lang="en-US" sz="2000" dirty="0"/>
              <a:t>(1651 magnetic space groups):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Rotations (2-fold, 3-fold, 4-fold, 6-fold)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Spatial inversion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Time-reversal</a:t>
            </a:r>
          </a:p>
        </p:txBody>
      </p:sp>
      <p:pic>
        <p:nvPicPr>
          <p:cNvPr id="13" name="Picture 12" descr="\documentclass{article}&#10;\usepackage{amsmath}&#10;\pagestyle{empty}&#10;\begin{document}&#10;&#10;&#10;${\cal T} \mathbf{M} = -\mathbf{M}$&#10;&#10;\end{document}" title="IguanaTex Bitmap Display">
            <a:extLst>
              <a:ext uri="{FF2B5EF4-FFF2-40B4-BE49-F238E27FC236}">
                <a16:creationId xmlns:a16="http://schemas.microsoft.com/office/drawing/2014/main" id="{09B9EE84-5086-0F45-6639-2CB5754C80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37" y="4927457"/>
            <a:ext cx="1405019" cy="224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6D0F43-4247-B381-261C-FE4CB413BE3C}"/>
              </a:ext>
            </a:extLst>
          </p:cNvPr>
          <p:cNvSpPr txBox="1"/>
          <p:nvPr/>
        </p:nvSpPr>
        <p:spPr>
          <a:xfrm>
            <a:off x="6912949" y="1558605"/>
            <a:ext cx="5517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2-fold rotation + inversion = mirror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rotation + inversion = improper rotation (</a:t>
            </a:r>
            <a:r>
              <a:rPr lang="en-US" sz="2000" dirty="0" err="1"/>
              <a:t>rotoinversion</a:t>
            </a:r>
            <a:r>
              <a:rPr lang="en-US" sz="2000" dirty="0"/>
              <a:t>, rotation-reflection)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rotation + translation = screw axis</a:t>
            </a:r>
          </a:p>
        </p:txBody>
      </p:sp>
    </p:spTree>
    <p:extLst>
      <p:ext uri="{BB962C8B-B14F-4D97-AF65-F5344CB8AC3E}">
        <p14:creationId xmlns:p14="http://schemas.microsoft.com/office/powerpoint/2010/main" val="34781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64DE2-5590-9595-C13B-FE001BB273CD}"/>
              </a:ext>
            </a:extLst>
          </p:cNvPr>
          <p:cNvSpPr txBox="1"/>
          <p:nvPr/>
        </p:nvSpPr>
        <p:spPr>
          <a:xfrm>
            <a:off x="390525" y="514350"/>
            <a:ext cx="582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Point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6CDE2-13EB-B150-561A-2E03C066634D}"/>
              </a:ext>
            </a:extLst>
          </p:cNvPr>
          <p:cNvSpPr txBox="1"/>
          <p:nvPr/>
        </p:nvSpPr>
        <p:spPr>
          <a:xfrm>
            <a:off x="533400" y="1219200"/>
            <a:ext cx="772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Global phenomena are invariant under translations =&gt; we can remove translations from the space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62972-3E65-9C06-9ADF-581A743B8ABA}"/>
              </a:ext>
            </a:extLst>
          </p:cNvPr>
          <p:cNvSpPr txBox="1"/>
          <p:nvPr/>
        </p:nvSpPr>
        <p:spPr>
          <a:xfrm>
            <a:off x="533399" y="4890018"/>
            <a:ext cx="5076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32 non-magnetic point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122 magnetic point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05D4-AEF3-A2DD-7D64-CE97EEEC99EC}"/>
              </a:ext>
            </a:extLst>
          </p:cNvPr>
          <p:cNvSpPr txBox="1"/>
          <p:nvPr/>
        </p:nvSpPr>
        <p:spPr>
          <a:xfrm>
            <a:off x="390525" y="2813508"/>
            <a:ext cx="507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Group Pnc2:</a:t>
            </a:r>
          </a:p>
        </p:txBody>
      </p:sp>
      <p:pic>
        <p:nvPicPr>
          <p:cNvPr id="18" name="Picture 17" descr="\documentclass{article}&#10;\usepackage{amsmath}&#10;\pagestyle{empty}&#10;\begin{document}&#10;&#10;&#10;$\{1 | 0\}, \{2_{001} | 0 \}, \{m_{010} | 0\ 1/2\ 1/2 \}, \{m_{100} | 0\ 1/2\ 1/2 \} $&#10;&#10;\end{document}" title="IguanaTex Bitmap Display">
            <a:extLst>
              <a:ext uri="{FF2B5EF4-FFF2-40B4-BE49-F238E27FC236}">
                <a16:creationId xmlns:a16="http://schemas.microsoft.com/office/drawing/2014/main" id="{D0E7F63C-6A58-5BBD-882F-7E500801C3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2906469"/>
            <a:ext cx="6166660" cy="260924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7A69233C-E176-705A-6FFC-65B9D1DDF135}"/>
              </a:ext>
            </a:extLst>
          </p:cNvPr>
          <p:cNvSpPr/>
          <p:nvPr/>
        </p:nvSpPr>
        <p:spPr>
          <a:xfrm>
            <a:off x="4881562" y="3412210"/>
            <a:ext cx="342900" cy="4953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\documentclass{article}&#10;\usepackage{amsmath}&#10;\pagestyle{empty}&#10;\begin{document}&#10;&#10;&#10;$\{1 | 0\}, \{2_{001} | 0 \}, \{m_{010} | 0\}, \{m_{100} | 0\} $&#10;&#10;\end{document}" title="IguanaTex Bitmap Display">
            <a:extLst>
              <a:ext uri="{FF2B5EF4-FFF2-40B4-BE49-F238E27FC236}">
                <a16:creationId xmlns:a16="http://schemas.microsoft.com/office/drawing/2014/main" id="{9BD55F13-EDC3-2950-C8A7-A518DF7A0E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4193000"/>
            <a:ext cx="4124520" cy="260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435E21-C7EF-063C-BB24-65BCAB045702}"/>
              </a:ext>
            </a:extLst>
          </p:cNvPr>
          <p:cNvSpPr txBox="1"/>
          <p:nvPr/>
        </p:nvSpPr>
        <p:spPr>
          <a:xfrm>
            <a:off x="390525" y="4100040"/>
            <a:ext cx="240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Point group mm2:</a:t>
            </a:r>
          </a:p>
        </p:txBody>
      </p:sp>
    </p:spTree>
    <p:extLst>
      <p:ext uri="{BB962C8B-B14F-4D97-AF65-F5344CB8AC3E}">
        <p14:creationId xmlns:p14="http://schemas.microsoft.com/office/powerpoint/2010/main" val="3155972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0172"/>
  <p:tag name="ORIGINALWIDTH" val="552.8271"/>
  <p:tag name="OUTPUTTYPE" val="PNG"/>
  <p:tag name="IGUANATEXVERSION" val="160"/>
  <p:tag name="LATEXADDIN" val="\documentclass{article}&#10;\usepackage{amsmath}&#10;\pagestyle{empty}&#10;\begin{document}&#10;&#10;&#10;$j_i = \sigma_{ij}E_j$&#10;&#10;\end{document}"/>
  <p:tag name="IGUANATEXSIZE" val="22"/>
  <p:tag name="IGUANATEXCURSOR" val="1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720.1005"/>
  <p:tag name="OUTPUTTYPE" val="PNG"/>
  <p:tag name="IGUANATEXVERSION" val="160"/>
  <p:tag name="LATEXADDIN" val="\documentclass{article}&#10;\usepackage{amsmath}&#10;\pagestyle{empty}&#10;\begin{document}&#10;&#10;&#10;$\sigma = R^{-1} \sigma^R R$&#10;&#10;\end{document}"/>
  <p:tag name="IGUANATEXSIZE" val="22"/>
  <p:tag name="IGUANATEXCURSOR" val="11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735"/>
  <p:tag name="ORIGINALWIDTH" val="892.6246"/>
  <p:tag name="OUTPUTTYPE" val="PNG"/>
  <p:tag name="IGUANATEXVERSION" val="160"/>
  <p:tag name="LATEXADDIN" val="\documentclass{article}&#10;\usepackage{amsmath}&#10;\pagestyle{empty}&#10;\begin{document}&#10;&#10;&#10;\begin{align*}&#10;\sigma^R_{ij} = R_{ik}\sigma_{kl}R^{-1}_{lj}&#10;\end{align*}&#10;&#10;\end{document}"/>
  <p:tag name="IGUANATEXSIZE" val="22"/>
  <p:tag name="IGUANATEXCURSOR" val="12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738"/>
  <p:tag name="ORIGINALWIDTH" val="916.6279"/>
  <p:tag name="OUTPUTTYPE" val="PNG"/>
  <p:tag name="IGUANATEXVERSION" val="160"/>
  <p:tag name="LATEXADDIN" val="\documentclass{article}&#10;\usepackage{amsmath}&#10;\pagestyle{empty}&#10;\begin{document}&#10;&#10;&#10;\begin{align*}&#10;\sigma^R_{ij} = R_{ik}R^{-T}_{jl}\sigma_{kl}&#10;\end{align*}&#10;&#10;\end{document}"/>
  <p:tag name="IGUANATEXSIZE" val="22"/>
  <p:tag name="IGUANATEXCURSOR" val="13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758"/>
  <p:tag name="ORIGINALWIDTH" val="1527.213"/>
  <p:tag name="OUTPUTTYPE" val="PNG"/>
  <p:tag name="IGUANATEXVERSION" val="160"/>
  <p:tag name="LATEXADDIN" val="\documentclass{article}&#10;\usepackage{amsmath}&#10;\pagestyle{empty}&#10;\begin{document}&#10;&#10;&#10;\begin{align*}&#10;(\sigma^{(2)})^R_{ijk} = R_{il}R^{-T}_{jm}R^{-T}_{kn}\sigma^{(2)}_{lmn}&#10;\end{align*}&#10;&#10;\end{document}"/>
  <p:tag name="IGUANATEXSIZE" val="22"/>
  <p:tag name="IGUANATEXCURSOR" val="168"/>
  <p:tag name="TRANSPARENCY" val="True"/>
  <p:tag name="LATEXENGINEID" val="1"/>
  <p:tag name="TEMPFOLDER" val="c:\temp\"/>
  <p:tag name="LATEXFORMHEIGHT" val="320"/>
  <p:tag name="LATEXFORMWIDTH" val="618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509.3211"/>
  <p:tag name="OUTPUTTYPE" val="PNG"/>
  <p:tag name="IGUANATEXVERSION" val="160"/>
  <p:tag name="LATEXADDIN" val="\documentclass{article}&#10;\usepackage{amsmath}&#10;\pagestyle{empty}&#10;\begin{document}&#10;&#10;&#10;$R^{-T} = R$&#10;&#10;\end{document}"/>
  <p:tag name="IGUANATEXSIZE" val="22"/>
  <p:tag name="IGUANATEXCURSOR" val="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0172"/>
  <p:tag name="ORIGINALWIDTH" val="552.8271"/>
  <p:tag name="OUTPUTTYPE" val="PNG"/>
  <p:tag name="IGUANATEXVERSION" val="160"/>
  <p:tag name="LATEXADDIN" val="\documentclass{article}&#10;\usepackage{amsmath}&#10;\pagestyle{empty}&#10;\begin{document}&#10;&#10;&#10;$j_i = \sigma_{ij}E_j$&#10;&#10;\end{document}"/>
  <p:tag name="IGUANATEXSIZE" val="22"/>
  <p:tag name="IGUANATEXCURSOR" val="1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3.8342"/>
  <p:tag name="ORIGINALWIDTH" val="2488.847"/>
  <p:tag name="OUTPUTTYPE" val="PNG"/>
  <p:tag name="IGUANATEXVERSION" val="160"/>
  <p:tag name="LATEXADDIN" val="\documentclass{article}&#10;\usepackage{amsmath}&#10;\pagestyle{empty}&#10;\begin{document}&#10;&#10;\begin{align*}&#10;\chi^\text{even} &amp;= \frac{\chi + \chi^{\cal T}}{2} = \frac{\chi([\mathbf{M}],\mathbf{H}) + \chi(-[\mathbf{M}],-\mathbf{H})}{2}\\&#10;\chi^\text{odd} &amp;=  \frac{\chi - \chi^{\cal T}}{2} = \frac{\chi([\mathbf{M}],\mathbf{H}) - \chi(-[\mathbf{M}],-\mathbf{H})}{2}&#10;\end{align*}&#10;&#10;&#10;\end{document}"/>
  <p:tag name="IGUANATEXSIZE" val="22"/>
  <p:tag name="IGUANATEXCURSOR" val="320"/>
  <p:tag name="TRANSPARENCY" val="True"/>
  <p:tag name="LATEXENGINEID" val="1"/>
  <p:tag name="TEMPFOLDER" val="c:\temp\"/>
  <p:tag name="LATEXFORMHEIGHT" val="320"/>
  <p:tag name="LATEXFORMWIDTH" val="731.2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149"/>
  <p:tag name="ORIGINALWIDTH" val="548.3265"/>
  <p:tag name="OUTPUTTYPE" val="PNG"/>
  <p:tag name="IGUANATEXVERSION" val="160"/>
  <p:tag name="LATEXADDIN" val="\documentclass{article}&#10;\usepackage{amsmath}&#10;\pagestyle{empty}&#10;\begin{document}&#10;&#10;&#10;$R = R_1 R_2$&#10;&#10;\end{document}"/>
  <p:tag name="IGUANATEXSIZE" val="20"/>
  <p:tag name="IGUANATEXCURSOR" val="9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0206"/>
  <p:tag name="ORIGINALWIDTH" val="2267.566"/>
  <p:tag name="OUTPUTTYPE" val="PNG"/>
  <p:tag name="IGUANATEXVERSION" val="160"/>
  <p:tag name="LATEXADDIN" val="\documentclass{article}&#10;\usepackage{amsmath}&#10;\pagestyle{empty}&#10;\begin{document}&#10;&#10;&#10;$R \chi R^{-1} = R_1 R_2 \chi R_2^{-1} R_1^{-1} = R_1 \chi R_1^{-1} = \chi$&#10;&#10;\end{document}"/>
  <p:tag name="IGUANATEXSIZE" val="20"/>
  <p:tag name="IGUANATEXCURSOR" val="156"/>
  <p:tag name="TRANSPARENCY" val="True"/>
  <p:tag name="LATEXENGINEID" val="1"/>
  <p:tag name="TEMPFOLDER" val="c:\temp\"/>
  <p:tag name="LATEXFORMHEIGHT" val="360"/>
  <p:tag name="LATEXFORMWIDTH" val="677.2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0206"/>
  <p:tag name="ORIGINALWIDTH" val="694.5969"/>
  <p:tag name="OUTPUTTYPE" val="PNG"/>
  <p:tag name="IGUANATEXVERSION" val="160"/>
  <p:tag name="LATEXADDIN" val="\documentclass{article}&#10;\usepackage{amsmath}&#10;\pagestyle{empty}&#10;\begin{document}&#10;&#10;&#10;$R_1 \chi R_1^{-1} = \chi$&#10;&#10;\end{document}"/>
  <p:tag name="IGUANATEXSIZE" val="20"/>
  <p:tag name="IGUANATEXCURSOR" val="10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0206"/>
  <p:tag name="ORIGINALWIDTH" val="694.5969"/>
  <p:tag name="OUTPUTTYPE" val="PNG"/>
  <p:tag name="IGUANATEXVERSION" val="160"/>
  <p:tag name="LATEXADDIN" val="\documentclass{article}&#10;\usepackage{amsmath}&#10;\pagestyle{empty}&#10;\begin{document}&#10;&#10;&#10;$R_2 \chi R_2^{-1} = \chi$&#10;&#10;\end{document}"/>
  <p:tag name="IGUANATEXSIZE" val="20"/>
  <p:tag name="IGUANATEXCURSOR" val="9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706.5986"/>
  <p:tag name="OUTPUTTYPE" val="PNG"/>
  <p:tag name="IGUANATEXVERSION" val="160"/>
  <p:tag name="LATEXADDIN" val="\documentclass{article}&#10;\usepackage{amsmath}&#10;\pagestyle{empty}&#10;\begin{document}&#10;&#10;&#10;$\sigma^R =  R \sigma R^{-1}$&#10;&#10;\end{document}"/>
  <p:tag name="IGUANATEXSIZE" val="22"/>
  <p:tag name="IGUANATEXCURSOR" val="10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3.3412"/>
  <p:tag name="ORIGINALWIDTH" val="627.8376"/>
  <p:tag name="OUTPUTTYPE" val="PNG"/>
  <p:tag name="IGUANATEXVERSION" val="160"/>
  <p:tag name="LATEXADDIN" val="\documentclass{article}&#10;\usepackage{amsmath}&#10;\pagestyle{empty}&#10;\begin{document}&#10;&#10;\begin{align*}&#10;\sigma_{xx} &amp;= \sigma_{yy} \\&#10;\sigma_{xy} &amp;= -\sigma_{yx} \\&#10;\sigma_{yx} &amp;= -\sigma_{xy} \\&#10;\sigma_{yy} &amp;= \sigma_{xx}&#10;\end{align*}&#10;\end{document}"/>
  <p:tag name="IGUANATEXSIZE" val="20"/>
  <p:tag name="IGUANATEXCURSOR" val="2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2.5953"/>
  <p:tag name="ORIGINALWIDTH" val="748.6045"/>
  <p:tag name="OUTPUTTYPE" val="PNG"/>
  <p:tag name="IGUANATEXVERSION" val="160"/>
  <p:tag name="LATEXADDIN" val="\documentclass{article}&#10;\usepackage{amsmath}&#10;\pagestyle{empty}&#10;\begin{document}&#10;&#10;\begin{align*}&#10;\sigma_{xx} - \sigma_{yy} &amp;= 0 \\&#10;\sigma_{xy} + \sigma_{yx} &amp;= 0 \\&#10;\sigma_{yx} + \sigma_{xy} &amp;= 0 \\&#10;\sigma_{yy} - \sigma_{xx} &amp;= 0&#10;\end{align*}&#10;\end{document}"/>
  <p:tag name="IGUANATEXSIZE" val="20"/>
  <p:tag name="IGUANATEXCURSOR" val="22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0.0838"/>
  <p:tag name="ORIGINALWIDTH" val="1744.743"/>
  <p:tag name="OUTPUTTYPE" val="PNG"/>
  <p:tag name="IGUANATEXVERSION" val="160"/>
  <p:tag name="LATEXADDIN" val="\documentclass{article}&#10;\usepackage{amsmath}&#10;\pagestyle{empty}&#10;\begin{document}&#10;&#10;$\left[&#10;  \begin{matrix}&#10;  1 &amp; 0 &amp; 0 &amp; -1 \\&#10;  0 &amp; 1 &amp; 1 &amp; 0 \\&#10;  0 &amp; 1 &amp; 1 &amp; 0 \\&#10;  -1 &amp; 0 &amp; 0 &amp; 1&#10;  \end{matrix}&#10; \right] &#10;\cdot &#10;\left[&#10;  \begin{matrix}&#10;  \sigma_{xx} \\&#10;  \sigma_{xy} \\&#10;  \sigma_{yx} \\&#10;  \sigma_{yy}&#10;  \end{matrix}&#10; \right] &#10;= &#10;\left[&#10;  \begin{matrix}&#10;  0 \\&#10;  0 \\&#10;  0 \\&#10;  0&#10;  \end{matrix}&#10; \right] &#10;$&#10;&#10;&#10;\end{document}"/>
  <p:tag name="IGUANATEXSIZE" val="20"/>
  <p:tag name="IGUANATEXCURSOR" val="40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0.8339"/>
  <p:tag name="ORIGINALWIDTH" val="1215.17"/>
  <p:tag name="OUTPUTTYPE" val="PNG"/>
  <p:tag name="IGUANATEXVERSION" val="160"/>
  <p:tag name="LATEXADDIN" val="\documentclass{article}&#10;\usepackage{amsmath}&#10;\pagestyle{empty}&#10;\begin{document}&#10;&#10;$\left[&#10;  \begin{array}{cccc|c}&#10;  1 &amp; 0 &amp; 0 &amp; -1 &amp; 0\\&#10;  0 &amp; 1 &amp; 1 &amp; 0 &amp; 0\\&#10;  0 &amp; 1 &amp; 1 &amp; 0 &amp; 0\\&#10;  -1 &amp; 0 &amp; 0 &amp; 1 &amp; 0&#10;  \end{array}&#10; \right] &#10;$&#10;&#10;&#10;\end{document}"/>
  <p:tag name="IGUANATEXSIZE" val="20"/>
  <p:tag name="IGUANATEXCURSOR" val="2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0.8339"/>
  <p:tag name="ORIGINALWIDTH" val="1215.17"/>
  <p:tag name="OUTPUTTYPE" val="PNG"/>
  <p:tag name="IGUANATEXVERSION" val="160"/>
  <p:tag name="LATEXADDIN" val="\documentclass{article}&#10;\usepackage{amsmath}&#10;\pagestyle{empty}&#10;\begin{document}&#10;&#10;$\left[&#10;  \begin{array}{cccc|c}&#10;  1 &amp; 0 &amp; 0 &amp; -1 &amp; 0\\&#10;  0 &amp; 1 &amp; 1 &amp; 0 &amp; 0\\&#10;  0 &amp; 1 &amp; 1 &amp; 0 &amp; 0\\&#10;  -1 &amp; 0 &amp; 0 &amp; 1 &amp; 0&#10;  \end{array}&#10; \right] &#10;$&#10;&#10;&#10;\end{document}"/>
  <p:tag name="IGUANATEXSIZE" val="22"/>
  <p:tag name="IGUANATEXCURSOR" val="2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0.8339"/>
  <p:tag name="ORIGINALWIDTH" val="1118.406"/>
  <p:tag name="OUTPUTTYPE" val="PNG"/>
  <p:tag name="IGUANATEXVERSION" val="160"/>
  <p:tag name="LATEXADDIN" val="\documentclass{article}&#10;\usepackage{amsmath}&#10;\pagestyle{empty}&#10;\begin{document}&#10;&#10;$\left[&#10;  \begin{array}{cccc|c}&#10;  1 &amp; 0 &amp; 0 &amp; -1 &amp; 0\\&#10;  0 &amp; 1 &amp; 1 &amp; 0 &amp; 0\\&#10;  0 &amp; 0 &amp; 0 &amp; 0 &amp; 0\\&#10;  0 &amp; 0 &amp; 0 &amp; 0 &amp; 0&#10;  \end{array}&#10; \right] &#10;$&#10;&#10;&#10;\end{document}"/>
  <p:tag name="IGUANATEXSIZE" val="22"/>
  <p:tag name="IGUANATEXCURSOR" val="19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6292"/>
  <p:tag name="ORIGINALWIDTH" val="623.337"/>
  <p:tag name="OUTPUTTYPE" val="PNG"/>
  <p:tag name="IGUANATEXVERSION" val="160"/>
  <p:tag name="LATEXADDIN" val="\documentclass{article}&#10;\usepackage{amsmath}&#10;\pagestyle{empty}&#10;\begin{document}&#10;&#10;&#10;$\sigma_{xy} = - \sigma_{yx}$&#10;&#10;\end{document}"/>
  <p:tag name="IGUANATEXSIZE" val="22"/>
  <p:tag name="IGUANATEXCURSOR" val="11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6292"/>
  <p:tag name="ORIGINALWIDTH" val="527.3236"/>
  <p:tag name="OUTPUTTYPE" val="PNG"/>
  <p:tag name="IGUANATEXVERSION" val="160"/>
  <p:tag name="LATEXADDIN" val="\documentclass{article}&#10;\usepackage{amsmath}&#10;\pagestyle{empty}&#10;\begin{document}&#10;&#10;&#10;$\sigma_{xx} = \sigma_{yy}$&#10;&#10;\end{document}"/>
  <p:tag name="IGUANATEXSIZE" val="22"/>
  <p:tag name="IGUANATEXCURSOR" val="10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539.3253"/>
  <p:tag name="OUTPUTTYPE" val="PNG"/>
  <p:tag name="IGUANATEXVERSION" val="160"/>
  <p:tag name="LATEXADDIN" val="\documentclass{article}&#10;\usepackage{amsmath}&#10;\pagestyle{empty}&#10;\begin{document}&#10;&#10;&#10;$2_{a'}, 2_{b'}, 2_{c'}$&#10;&#10;\end{document}"/>
  <p:tag name="IGUANATEXSIZE" val="20"/>
  <p:tag name="IGUANATEXCURSOR" val="10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01134"/>
  <p:tag name="ORIGINALWIDTH" val="683.3453"/>
  <p:tag name="OUTPUTTYPE" val="PNG"/>
  <p:tag name="IGUANATEXVERSION" val="160"/>
  <p:tag name="LATEXADDIN" val="\documentclass{article}&#10;\usepackage{amsmath}&#10;\pagestyle{empty}&#10;\begin{document}&#10;&#10;&#10;$m_{a'}, m_{b'}, m_{c'}$&#10;&#10;\end{document}"/>
  <p:tag name="IGUANATEXSIZE" val="20"/>
  <p:tag name="IGUANATEXCURSOR" val="1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948.8824"/>
  <p:tag name="OUTPUTTYPE" val="PNG"/>
  <p:tag name="IGUANATEXVERSION" val="160"/>
  <p:tag name="LATEXADDIN" val="\documentclass{article}&#10;\usepackage{amsmath}&#10;\pagestyle{empty}&#10;\begin{document}&#10;&#10;&#10;$\sigma = \sigma^R =  R \sigma R^{-1}$&#10;&#10;\end{document}"/>
  <p:tag name="IGUANATEXSIZE" val="22"/>
  <p:tag name="IGUANATEXCURSOR" val="1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141.0197"/>
  <p:tag name="OUTPUTTYPE" val="PNG"/>
  <p:tag name="IGUANATEXVERSION" val="160"/>
  <p:tag name="LATEXADDIN" val="\documentclass{article}&#10;\usepackage{amsmath}&#10;\pagestyle{empty}&#10;\begin{document}&#10;&#10;&#10;$-1$&#10;&#10;\end{document}"/>
  <p:tag name="IGUANATEXSIZE" val="20"/>
  <p:tag name="IGUANATEXCURSOR" val="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338.2972"/>
  <p:tag name="OUTPUTTYPE" val="PNG"/>
  <p:tag name="IGUANATEXVERSION" val="160"/>
  <p:tag name="LATEXADDIN" val="\documentclass{article}&#10;\usepackage{amsmath}&#10;\pagestyle{empty}&#10;\begin{document}&#10;&#10;&#10;$2_{a'}, 2_{c'}$&#10;&#10;\end{document}"/>
  <p:tag name="IGUANATEXSIZE" val="20"/>
  <p:tag name="IGUANATEXCURSOR" val="9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141.0197"/>
  <p:tag name="OUTPUTTYPE" val="PNG"/>
  <p:tag name="IGUANATEXVERSION" val="160"/>
  <p:tag name="LATEXADDIN" val="\documentclass{article}&#10;\usepackage{amsmath}&#10;\pagestyle{empty}&#10;\begin{document}&#10;&#10;&#10;$-1$&#10;&#10;\end{document}"/>
  <p:tag name="IGUANATEXSIZE" val="20"/>
  <p:tag name="IGUANATEXCURSOR" val="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8129"/>
  <p:tag name="ORIGINALWIDTH" val="1349.438"/>
  <p:tag name="OUTPUTTYPE" val="PNG"/>
  <p:tag name="IGUANATEXVERSION" val="160"/>
  <p:tag name="LATEXADDIN" val="\documentclass{article}&#10;\usepackage{amsmath}&#10;\pagestyle{empty}&#10;\begin{document}&#10;&#10;$&#10;2_{c'} = 2_z = &#10;\left[&#10;\begin{matrix}&#10;-1 &amp; 0 &amp; 0 \\&#10;0 &amp; -1 &amp; 0 \\&#10;0 &amp; 0 &amp; 1 &#10;\end{matrix}&#10;\right]&#10;$&#10;&#10;&#10;\end{document}"/>
  <p:tag name="IGUANATEXSIZE" val="20"/>
  <p:tag name="IGUANATEXCURSOR" val="15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8129"/>
  <p:tag name="ORIGINALWIDTH" val="1233.172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&amp; \sigma_{xy} &amp; \sigma_{xz}\\&#10;\sigma_{yx} &amp; \sigma_{yy} &amp; \sigma_{yz} \\&#10;\sigma_{zx} &amp; \sigma_{zy} &amp; \sigma_{zz}&#10;\end{matrix}\right)&#10;\end{align*}&#10;&#10;&#10;\end{document}"/>
  <p:tag name="IGUANATEXSIZE" val="20"/>
  <p:tag name="IGUANATEXCURSOR" val="24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8129"/>
  <p:tag name="ORIGINALWIDTH" val="2375.581"/>
  <p:tag name="OUTPUTTYPE" val="PNG"/>
  <p:tag name="IGUANATEXVERSION" val="160"/>
  <p:tag name="LATEXADDIN" val="\documentclass{article}&#10;\usepackage{amsmath}&#10;\pagestyle{empty}&#10;\begin{document}&#10;&#10;\begin{align*}&#10;\sigma^R = 2_z \sigma 2_z^{-} = &#10;\left(\begin{matrix}&#10;\sigma_{xx} &amp; \sigma_{xy} &amp; -\sigma_{xz}\\&#10;\sigma_{yx} &amp; \sigma_{yy} &amp; -\sigma_{yz} \\&#10;-\sigma_{zx} &amp; -\sigma_{zy} &amp; \sigma_{zz}&#10;\end{matrix}\right) = \sigma&#10;\end{align*}&#10;&#10;&#10;\end{document}"/>
  <p:tag name="IGUANATEXSIZE" val="20"/>
  <p:tag name="IGUANATEXCURSOR" val="121"/>
  <p:tag name="TRANSPARENCY" val="True"/>
  <p:tag name="LATEXENGINEID" val="1"/>
  <p:tag name="TEMPFOLDER" val="c:\temp\"/>
  <p:tag name="LATEXFORMHEIGHT" val="331.5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8129"/>
  <p:tag name="ORIGINALWIDTH" val="1227.921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&amp; \sigma_{xy} &amp; 0\\&#10;\sigma_{yx} &amp; \sigma_{yy} &amp;0 \\&#10;0 &amp; 0 &amp; \sigma_{zz}&#10;\end{matrix}\right)&#10;\end{align*}&#10;&#10;&#10;\end{document}"/>
  <p:tag name="IGUANATEXSIZE" val="20"/>
  <p:tag name="IGUANATEXCURSOR" val="16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4.5635"/>
  <p:tag name="ORIGINALWIDTH" val="1433.45"/>
  <p:tag name="OUTPUTTYPE" val="PNG"/>
  <p:tag name="IGUANATEXVERSION" val="160"/>
  <p:tag name="LATEXADDIN" val="\documentclass{article}&#10;\usepackage{amsmath}&#10;\pagestyle{empty}&#10;\begin{document}&#10;&#10;$&#10;2_{a'} =  &#10;\left[&#10;\begin{matrix}&#10;-1/2 &amp; \sqrt{3}/2 &amp; 0 \\&#10;\sqrt{3}/2 &amp; 1/2 &amp; 0 \\&#10;0 &amp; 0 &amp; -1 &#10;\end{matrix}&#10;\right]&#10;$&#10;&#10;&#10;\end{document}"/>
  <p:tag name="IGUANATEXSIZE" val="20"/>
  <p:tag name="IGUANATEXCURSOR" val="14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4.5635"/>
  <p:tag name="ORIGINALWIDTH" val="5296.489"/>
  <p:tag name="OUTPUTTYPE" val="PNG"/>
  <p:tag name="IGUANATEXVERSION" val="160"/>
  <p:tag name="LATEXADDIN" val="\documentclass{article}&#10;\usepackage{amsmath}&#10;\pagestyle{empty}&#10;\begin{document}&#10;&#10;\begin{align*}&#10;\sigma^R = 1/4 &#10;\left[\begin{matrix}&#10;\sqrt{3} \left(- \sigma_{xy} + \sqrt{3} \sigma_{yy}\right) + \sigma_{xx} - \sqrt{3} \sigma_{yx} &amp; \sqrt{3} \left(- \sigma_{xx} + \sqrt{3} \sigma_{yx}\right) - \sigma_{xy} + \sqrt{3} \sigma_{yy} &amp; 0\\\sqrt{3} \left(\sqrt{3} \sigma_{xy} + \sigma_{yy}\right) - \sqrt{3} \sigma_{xx} - \sigma_{yx} &amp; \sqrt{3} \left(\sqrt{3} \sigma_{xx} + \sigma_{yx}\right) + \sqrt{3} \sigma_{xy} + \sigma_{yy} &amp; 0\\0 &amp; 0 &amp; 4 \sigma_{zz}&#10;\end{matrix}\right]&#10; = \sigma&#10;\end{align*}&#10;&#10;&#10;\end{document}"/>
  <p:tag name="IGUANATEXSIZE" val="20"/>
  <p:tag name="IGUANATEXCURSOR" val="414"/>
  <p:tag name="TRANSPARENCY" val="True"/>
  <p:tag name="LATEXENGINEID" val="1"/>
  <p:tag name="TEMPFOLDER" val="c:\temp\"/>
  <p:tag name="LATEXFORMHEIGHT" val="558.75"/>
  <p:tag name="LATEXFORMWIDTH" val="716.25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.8384"/>
  <p:tag name="ORIGINALWIDTH" val="2612.615"/>
  <p:tag name="OUTPUTTYPE" val="PNG"/>
  <p:tag name="IGUANATEXVERSION" val="160"/>
  <p:tag name="LATEXADDIN" val="\documentclass{article}&#10;\usepackage{amsmath}&#10;\pagestyle{empty}&#10;\begin{document}&#10;&#10;$\left[&#10;  \begin{array}{cccc|c}&#10;-0.75 &amp; - 0.25 \sqrt{3} &amp; - 0.25 \sqrt{3} &amp; 0.75 &amp; 0\\&#10;- 0.25 \sqrt{3} &amp; -1.25 &amp; 0.75 &amp; 0.25 \sqrt{3} &amp; 0 \\&#10;- 0.25 \sqrt{3} &amp; 0.75 &amp; -1.25 &amp; 0.25 \sqrt{3} &amp; 0 \\&#10;0.75 &amp; 0.25 \sqrt{3} &amp; 0.25 \sqrt{3} &amp; -0.75 &amp; 0&#10;  \end{array}&#10; \right] &#10;$&#10;&#10;&#10;\end{document}"/>
  <p:tag name="IGUANATEXSIZE" val="20"/>
  <p:tag name="IGUANATEXCURSOR" val="324"/>
  <p:tag name="TRANSPARENCY" val="True"/>
  <p:tag name="LATEXENGINEID" val="1"/>
  <p:tag name="TEMPFOLDER" val="c:\temp\"/>
  <p:tag name="LATEXFORMHEIGHT" val="390.75"/>
  <p:tag name="LATEXFORMWIDTH" val="623.2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735"/>
  <p:tag name="ORIGINALWIDTH" val="892.6246"/>
  <p:tag name="OUTPUTTYPE" val="PNG"/>
  <p:tag name="IGUANATEXVERSION" val="160"/>
  <p:tag name="LATEXADDIN" val="\documentclass{article}&#10;\usepackage{amsmath}&#10;\pagestyle{empty}&#10;\begin{document}&#10;&#10;&#10;$\sigma_{ij} =  R_{ik} \sigma_{kl} R^{-1}_{lj}$&#10;&#10;\end{document}"/>
  <p:tag name="IGUANATEXSIZE" val="22"/>
  <p:tag name="IGUANATEXCURSOR" val="8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9.085"/>
  <p:tag name="ORIGINALWIDTH" val="1301.432"/>
  <p:tag name="OUTPUTTYPE" val="PNG"/>
  <p:tag name="IGUANATEXVERSION" val="160"/>
  <p:tag name="LATEXADDIN" val="\documentclass{article}&#10;\usepackage{amsmath}&#10;\pagestyle{empty}&#10;\begin{document}&#10;&#10;$\left[&#10;  \begin{array}{cccc|c}&#10;  1 &amp; 0 &amp;  \frac{2}{3}\sqrt{3} &amp; -1 &amp; 0\\&#10;0 &amp; 1 &amp; -1 &amp; 0&amp; 0\\&#10;0 &amp; 0 &amp; 0 &amp; 0&amp; 0\\&#10;0 &amp; 0 &amp; 0 &amp; 0&amp; 0&#10;  \end{array}&#10; \right] &#10;$&#10;&#10;&#10;\end{document}"/>
  <p:tag name="IGUANATEXSIZE" val="22"/>
  <p:tag name="IGUANATEXCURSOR" val="12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6292"/>
  <p:tag name="ORIGINALWIDTH" val="526.5735"/>
  <p:tag name="OUTPUTTYPE" val="PNG"/>
  <p:tag name="IGUANATEXVERSION" val="160"/>
  <p:tag name="LATEXADDIN" val="\documentclass{article}&#10;\usepackage{amsmath}&#10;\pagestyle{empty}&#10;\begin{document}&#10;&#10;&#10;$\sigma_{xy} = \sigma_{yx} $&#10;&#10;\end{document}"/>
  <p:tag name="IGUANATEXSIZE" val="22"/>
  <p:tag name="IGUANATEXCURSOR" val="9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717"/>
  <p:tag name="ORIGINALWIDTH" val="1209.919"/>
  <p:tag name="OUTPUTTYPE" val="PNG"/>
  <p:tag name="IGUANATEXVERSION" val="160"/>
  <p:tag name="LATEXADDIN" val="\documentclass{article}&#10;\usepackage{amsmath}&#10;\pagestyle{empty}&#10;\begin{document}&#10;&#10;&#10;$\sigma_{xx} = -\frac{2}{3}\sqrt{3} \sigma_{yx} + \sigma_{yy} $&#10;&#10;\end{document}"/>
  <p:tag name="IGUANATEXSIZE" val="22"/>
  <p:tag name="IGUANATEXCURSOR" val="9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.8384"/>
  <p:tag name="ORIGINALWIDTH" val="2612.615"/>
  <p:tag name="OUTPUTTYPE" val="PNG"/>
  <p:tag name="IGUANATEXVERSION" val="160"/>
  <p:tag name="LATEXADDIN" val="\documentclass{article}&#10;\usepackage{amsmath}&#10;\pagestyle{empty}&#10;\begin{document}&#10;&#10;$\left[&#10;  \begin{array}{cccc|c}&#10;-0.75 &amp; - 0.25 \sqrt{3} &amp; - 0.25 \sqrt{3} &amp; 0.75 &amp; 0\\&#10;- 0.25 \sqrt{3} &amp; -1.25 &amp; 0.75 &amp; 0.25 \sqrt{3} &amp; 0 \\&#10;- 0.25 \sqrt{3} &amp; 0.75 &amp; -1.25 &amp; 0.25 \sqrt{3} &amp; 0 \\&#10;0.75 &amp; 0.25 \sqrt{3} &amp; 0.25 \sqrt{3} &amp; -0.75 &amp; 0&#10;  \end{array}&#10; \right] &#10;$&#10;&#10;&#10;\end{document}"/>
  <p:tag name="IGUANATEXSIZE" val="22"/>
  <p:tag name="IGUANATEXCURSOR" val="324"/>
  <p:tag name="TRANSPARENCY" val="True"/>
  <p:tag name="LATEXENGINEID" val="1"/>
  <p:tag name="TEMPFOLDER" val="c:\temp\"/>
  <p:tag name="LATEXFORMHEIGHT" val="390.75"/>
  <p:tag name="LATEXFORMWIDTH" val="623.25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1807.752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yy} -\frac{2}{3}\sqrt{3}\sigma_{yx} &amp; \sigma_{yx} &amp; 0\\&#10;\sigma_{yx} &amp; \sigma_{yy} &amp;0 \\&#10;0 &amp; 0 &amp; \sigma_{zz}&#10;\end{matrix}\right)&#10;\end{align*}&#10;&#10;&#10;\end{document}"/>
  <p:tag name="IGUANATEXSIZE" val="22"/>
  <p:tag name="IGUANATEXCURSOR" val="17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1816.003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 &amp; \sigma_{xy} &amp; 0\\&#10;\sigma_{xy} &amp; \sigma_{xx} +\frac{2}{3}\sqrt{3}\sigma_{xy} &amp;0 \\&#10;0 &amp; 0 &amp; \sigma_{zz}&#10;\end{matrix}\right)&#10;\end{align*}&#10;&#10;&#10;\end{document}"/>
  <p:tag name="IGUANATEXSIZE" val="22"/>
  <p:tag name="IGUANATEXCURSOR" val="216"/>
  <p:tag name="TRANSPARENCY" val="True"/>
  <p:tag name="LATEXENGINEID" val="1"/>
  <p:tag name="TEMPFOLDER" val="c:\temp\"/>
  <p:tag name="LATEXFORMHEIGHT" val="314.25"/>
  <p:tag name="LATEXFORMWIDTH" val="568.5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393.805"/>
  <p:tag name="OUTPUTTYPE" val="PNG"/>
  <p:tag name="IGUANATEXVERSION" val="160"/>
  <p:tag name="LATEXADDIN" val="\documentclass{article}&#10;\usepackage{amsmath}&#10;\pagestyle{empty}&#10;\begin{document}&#10;&#10;&#10;$Yx = 0$&#10;\end{document}"/>
  <p:tag name="IGUANATEXSIZE" val="22"/>
  <p:tag name="IGUANATEXCURSOR" val="9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623.337"/>
  <p:tag name="OUTPUTTYPE" val="PNG"/>
  <p:tag name="IGUANATEXVERSION" val="160"/>
  <p:tag name="LATEXADDIN" val="\documentclass{article}&#10;\usepackage{amsmath}&#10;\pagestyle{empty}&#10;\begin{document}&#10;&#10;$Y = U \Sigma V^T$&#10;&#10;&#10;\end{document}"/>
  <p:tag name="IGUANATEXSIZE" val="22"/>
  <p:tag name="IGUANATEXCURSOR" val="9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7.3361"/>
  <p:tag name="ORIGINALWIDTH" val="2612.615"/>
  <p:tag name="OUTPUTTYPE" val="PNG"/>
  <p:tag name="IGUANATEXVERSION" val="160"/>
  <p:tag name="LATEXADDIN" val="\documentclass{article}&#10;\usepackage{amsmath}&#10;\pagestyle{empty}&#10;\begin{document}&#10;&#10;$\left[&#10;  \begin{array}{cccc|c}&#10;-0.75 &amp; - 0.25 \sqrt{3} &amp; - 0.25 \sqrt{3} &amp; 0.75 &amp; 0\\&#10;- 0.25 \sqrt{3} &amp; -1.25 &amp; 0.75 &amp; 0.25 \sqrt{3} &amp; 0 \\&#10;0 &amp; 0 &amp; 0 &amp; 0 \\&#10;0 &amp; 0 &amp; 0  &amp; 0&#10;  \end{array}&#10; \right] &#10;$&#10;&#10;&#10;\end{document}"/>
  <p:tag name="IGUANATEXSIZE" val="22"/>
  <p:tag name="IGUANATEXCURSOR" val="234"/>
  <p:tag name="TRANSPARENCY" val="True"/>
  <p:tag name="LATEXENGINEID" val="1"/>
  <p:tag name="TEMPFOLDER" val="c:\temp\"/>
  <p:tag name="LATEXFORMHEIGHT" val="390.75"/>
  <p:tag name="LATEXFORMWIDTH" val="623.25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1816.003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 &amp; \sigma_{xy} &amp; 0\\&#10;\sigma_{xy} &amp; \sigma_{xx} +\frac{2}{3}\sqrt{3}\sigma_{xy} &amp;0 \\&#10;0 &amp; 0 &amp; \sigma_{zz}&#10;\end{matrix}\right)&#10;\end{align*}&#10;&#10;&#10;\end{document}"/>
  <p:tag name="IGUANATEXSIZE" val="22"/>
  <p:tag name="IGUANATEXCURSOR" val="216"/>
  <p:tag name="TRANSPARENCY" val="True"/>
  <p:tag name="LATEXENGINEID" val="1"/>
  <p:tag name="TEMPFOLDER" val="c:\temp\"/>
  <p:tag name="LATEXFORMHEIGHT" val="314.25"/>
  <p:tag name="LATEXFORMWIDTH" val="568.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762.1064"/>
  <p:tag name="OUTPUTTYPE" val="PNG"/>
  <p:tag name="IGUANATEXVERSION" val="160"/>
  <p:tag name="LATEXADDIN" val="\documentclass{article}&#10;\usepackage{amsmath}&#10;\pagestyle{empty}&#10;\begin{document}&#10;&#10;\begin{align*}&#10;R = &#10;\left(\begin{matrix}&#10;0 &amp; -1 \\&#10;1 &amp; 0&#10;\end{matrix}\right)&#10;\end{align*}&#10;&#10;&#10;\end{document}"/>
  <p:tag name="IGUANATEXSIZE" val="22"/>
  <p:tag name="IGUANATEXCURSOR" val="15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51362"/>
  <p:tag name="ORIGINALWIDTH" val="100.514"/>
  <p:tag name="LATEXADDIN" val="\documentclass{article}&#10;\usepackage{amsmath}&#10;\pagestyle{empty}&#10;\begin{document}&#10;&#10;$\cal{T}$&#10;&#10;&#10;\end{document}"/>
  <p:tag name="IGUANATEXSIZE" val="20"/>
  <p:tag name="IGUANATEXCURSOR" val="9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51362"/>
  <p:tag name="ORIGINALWIDTH" val="100.514"/>
  <p:tag name="LATEXADDIN" val="\documentclass{article}&#10;\usepackage{amsmath}&#10;\pagestyle{empty}&#10;\begin{document}&#10;&#10;$\cal{T}$&#10;&#10;&#10;\end{document}"/>
  <p:tag name="IGUANATEXSIZE" val="20"/>
  <p:tag name="IGUANATEXCURSOR" val="9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.75803"/>
  <p:tag name="ORIGINALWIDTH" val="63.00882"/>
  <p:tag name="OUTPUTTYPE" val="PNG"/>
  <p:tag name="IGUANATEXVERSION" val="160"/>
  <p:tag name="LATEXADDIN" val="\documentclass{article}&#10;\usepackage{amsmath}&#10;\pagestyle{empty}&#10;\begin{document}&#10;&#10;&#10;$\tau$&#10;&#10;\end{document}"/>
  <p:tag name="IGUANATEXSIZE" val="22"/>
  <p:tag name="IGUANATEXCURSOR" val="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.75803"/>
  <p:tag name="ORIGINALWIDTH" val="63.00882"/>
  <p:tag name="OUTPUTTYPE" val="PNG"/>
  <p:tag name="IGUANATEXVERSION" val="160"/>
  <p:tag name="LATEXADDIN" val="\documentclass{article}&#10;\usepackage{amsmath}&#10;\pagestyle{empty}&#10;\begin{document}&#10;&#10;&#10;$\tau$&#10;&#10;\end{document}"/>
  <p:tag name="IGUANATEXSIZE" val="22"/>
  <p:tag name="IGUANATEXCURSOR" val="8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514"/>
  <p:tag name="ORIGINALWIDTH" val="162.0226"/>
  <p:tag name="OUTPUTTYPE" val="PNG"/>
  <p:tag name="IGUANATEXVERSION" val="160"/>
  <p:tag name="LATEXADDIN" val="\documentclass{article}&#10;\usepackage{amsmath}&#10;\pagestyle{empty}&#10;\begin{document}&#10;&#10;$\cal{T}\tau$&#10;&#10;&#10;\end{document}"/>
  <p:tag name="IGUANATEXSIZE" val="22"/>
  <p:tag name="IGUANATEXCURSOR" val="9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514"/>
  <p:tag name="ORIGINALWIDTH" val="198.7777"/>
  <p:tag name="OUTPUTTYPE" val="PNG"/>
  <p:tag name="IGUANATEXVERSION" val="160"/>
  <p:tag name="LATEXADDIN" val="\documentclass{article}&#10;\usepackage{amsmath}&#10;\pagestyle{empty}&#10;\begin{document}&#10;&#10;$P{\cal T}$&#10;&#10;&#10;\end{document}"/>
  <p:tag name="IGUANATEXSIZE" val="22"/>
  <p:tag name="IGUANATEXCURSOR" val="9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8129"/>
  <p:tag name="ORIGINALWIDTH" val="1419.198"/>
  <p:tag name="OUTPUTTYPE" val="PNG"/>
  <p:tag name="IGUANATEXVERSION" val="160"/>
  <p:tag name="LATEXADDIN" val="\documentclass{article}&#10;\usepackage{amsmath}&#10;\pagestyle{empty}&#10;\begin{document}&#10;&#10;\begin{align*}&#10;\sigma = &#10;\left(\begin{matrix}&#10;0&amp; \sigma_{xy} &amp; \sigma_{xz}\\&#10;-\sigma_{xy} &amp; 0 &amp; \sigma_{yz} \\&#10;-\sigma_{xz} &amp; -\sigma_{yz} &amp;0&#10;\end{matrix}\right)&#10;\end{align*}&#10;&#10;&#10;\end{document}"/>
  <p:tag name="IGUANATEXSIZE" val="20"/>
  <p:tag name="IGUANATEXCURSOR" val="21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1155.911"/>
  <p:tag name="OUTPUTTYPE" val="PNG"/>
  <p:tag name="IGUANATEXVERSION" val="160"/>
  <p:tag name="LATEXADDIN" val="\documentclass{article}&#10;\usepackage{amsmath}&#10;\pagestyle{empty}&#10;\begin{document}&#10;&#10;$\mathbf{h} = [-\sigma_{yz}, \sigma_{xz}, -\sigma_{xy}]$&#10;&#10;&#10;\end{document}"/>
  <p:tag name="IGUANATEXSIZE" val="20"/>
  <p:tag name="IGUANATEXCURSOR" val="13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0188"/>
  <p:tag name="ORIGINALWIDTH" val="761.3562"/>
  <p:tag name="OUTPUTTYPE" val="PNG"/>
  <p:tag name="IGUANATEXVERSION" val="160"/>
  <p:tag name="LATEXADDIN" val="\documentclass{article}&#10;\usepackage{amsmath}&#10;\pagestyle{empty}&#10;\begin{document}&#10;&#10;$\mathbf{j}^\text{AHE} = \mathbf{h} \times \mathbf{E}$&#10;\end{document}"/>
  <p:tag name="IGUANATEXSIZE" val="20"/>
  <p:tag name="IGUANATEXCURSOR" val="10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539.3253"/>
  <p:tag name="OUTPUTTYPE" val="PNG"/>
  <p:tag name="IGUANATEXVERSION" val="160"/>
  <p:tag name="LATEXADDIN" val="\documentclass{article}&#10;\usepackage{amsmath}&#10;\pagestyle{empty}&#10;\begin{document}&#10;&#10;&#10;$2_{a'}, 2_{b'}, 2_{c'}$&#10;&#10;\end{document}"/>
  <p:tag name="IGUANATEXSIZE" val="20"/>
  <p:tag name="IGUANATEXCURSOR" val="10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896.3751"/>
  <p:tag name="OUTPUTTYPE" val="PNG"/>
  <p:tag name="IGUANATEXVERSION" val="160"/>
  <p:tag name="LATEXADDIN" val="\documentclass{article}&#10;\usepackage{amsmath}&#10;\pagestyle{empty}&#10;\begin{document}&#10;&#10;\begin{align*}&#10;R^{-1} = &#10;\left(\begin{matrix}&#10;0 &amp; 1 \\&#10;-1 &amp; 0&#10;\end{matrix}\right)&#10;\end{align*}&#10;&#10;&#10;\end{document}"/>
  <p:tag name="IGUANATEXSIZE" val="22"/>
  <p:tag name="IGUANATEXCURSOR" val="13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01134"/>
  <p:tag name="ORIGINALWIDTH" val="683.3453"/>
  <p:tag name="OUTPUTTYPE" val="PNG"/>
  <p:tag name="IGUANATEXVERSION" val="160"/>
  <p:tag name="LATEXADDIN" val="\documentclass{article}&#10;\usepackage{amsmath}&#10;\pagestyle{empty}&#10;\begin{document}&#10;&#10;&#10;$m_{a'}, m_{b'}, m_{c'}$&#10;&#10;\end{document}"/>
  <p:tag name="IGUANATEXSIZE" val="20"/>
  <p:tag name="IGUANATEXCURSOR" val="1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141.0197"/>
  <p:tag name="OUTPUTTYPE" val="PNG"/>
  <p:tag name="IGUANATEXVERSION" val="160"/>
  <p:tag name="LATEXADDIN" val="\documentclass{article}&#10;\usepackage{amsmath}&#10;\pagestyle{empty}&#10;\begin{document}&#10;&#10;&#10;$-1$&#10;&#10;\end{document}"/>
  <p:tag name="IGUANATEXSIZE" val="20"/>
  <p:tag name="IGUANATEXCURSOR" val="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1227.921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&amp; \sigma_{xy} &amp; 0\\&#10;\sigma_{yx} &amp; \sigma_{yy} &amp;0 \\&#10;0 &amp; 0 &amp; \sigma_{zz}&#10;\end{matrix}\right)&#10;\end{align*}&#10;&#10;&#10;\end{document}"/>
  <p:tag name="IGUANATEXSIZE" val="22"/>
  <p:tag name="IGUANATEXCURSOR" val="16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1599.223"/>
  <p:tag name="OUTPUTTYPE" val="PNG"/>
  <p:tag name="IGUANATEXVERSION" val="160"/>
  <p:tag name="LATEXADDIN" val="\documentclass{article}&#10;\usepackage{amsmath}&#10;\pagestyle{empty}&#10;\begin{document}&#10;&#10;\begin{align*}&#10;\sigma^\text{even} = &#10;\left(\begin{matrix}&#10;\sigma^\text{even}_{xx} &amp; \sigma^\text{even}_{xy} &amp; 0\\&#10;\sigma^\text{even}_{xy} &amp; \sigma^\text{even}_{yy} &amp;0 \\&#10;0 &amp; 0 &amp; \sigma_{zz}&#10;\end{matrix}\right)&#10;\end{align*}&#10;&#10;&#10;\end{document}"/>
  <p:tag name="IGUANATEXSIZE" val="22"/>
  <p:tag name="IGUANATEXCURSOR" val="23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3.8133"/>
  <p:tag name="ORIGINALWIDTH" val="1485.958"/>
  <p:tag name="OUTPUTTYPE" val="PNG"/>
  <p:tag name="IGUANATEXVERSION" val="160"/>
  <p:tag name="LATEXADDIN" val="\documentclass{article}&#10;\usepackage{amsmath}&#10;\pagestyle{empty}&#10;\begin{document}&#10;&#10;\begin{align*}&#10;\sigma^\text{odd} = &#10;\left(\begin{matrix}&#10;0 &amp; \sigma^\text{odd}_{xy} &amp; 0\\&#10;-\sigma^\text{odd}_{xy} &amp; 0 &amp;0 \\&#10;0 &amp; 0 &amp; 0&#10;\end{matrix}\right)&#10;\end{align*}&#10;&#10;&#10;\end{document}"/>
  <p:tag name="IGUANATEXSIZE" val="22"/>
  <p:tag name="IGUANATEXCURSOR" val="21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0146"/>
  <p:tag name="ORIGINALWIDTH" val="105.0146"/>
  <p:tag name="OUTPUTTYPE" val="PNG"/>
  <p:tag name="IGUANATEXVERSION" val="160"/>
  <p:tag name="LATEXADDIN" val="\documentclass{article}&#10;\usepackage{amsmath}&#10;\pagestyle{empty}&#10;\begin{document}&#10;&#10;&#10;$2_{z}$&#10;&#10;\end{document}"/>
  <p:tag name="IGUANATEXSIZE" val="20"/>
  <p:tag name="IGUANATEXCURSOR" val="8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6079"/>
  <p:tag name="ORIGINALWIDTH" val="154.5216"/>
  <p:tag name="OUTPUTTYPE" val="PNG"/>
  <p:tag name="IGUANATEXVERSION" val="160"/>
  <p:tag name="LATEXADDIN" val="\documentclass{article}&#10;\usepackage{amsmath}&#10;\pagestyle{empty}&#10;\begin{document}&#10;&#10;&#10;$m_{z}$&#10;&#10;\end{document}"/>
  <p:tag name="IGUANATEXSIZE" val="20"/>
  <p:tag name="IGUANATEXCURSOR" val="8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141.0197"/>
  <p:tag name="OUTPUTTYPE" val="PNG"/>
  <p:tag name="IGUANATEXVERSION" val="160"/>
  <p:tag name="LATEXADDIN" val="\documentclass{article}&#10;\usepackage{amsmath}&#10;\pagestyle{empty}&#10;\begin{document}&#10;&#10;&#10;$-1$&#10;&#10;\end{document}"/>
  <p:tag name="IGUANATEXSIZE" val="20"/>
  <p:tag name="IGUANATEXCURSOR" val="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899.3755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&amp; \sigma_{xy} \\&#10;\sigma_{yx} &amp; \sigma_{yy}&#10;\end{matrix}\right)&#10;\end{align*}&#10;&#10;&#10;\end{document}"/>
  <p:tag name="IGUANATEXSIZE" val="22"/>
  <p:tag name="IGUANATEXCURSOR" val="18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735"/>
  <p:tag name="ORIGINALWIDTH" val="892.6246"/>
  <p:tag name="OUTPUTTYPE" val="PNG"/>
  <p:tag name="IGUANATEXVERSION" val="160"/>
  <p:tag name="LATEXADDIN" val="\documentclass{article}&#10;\usepackage{amsmath}&#10;\pagestyle{empty}&#10;\begin{document}&#10;&#10;&#10;$\sigma_{ij} =  R_{ik} \sigma_{kl} R^{-1}_{lj}$&#10;&#10;\end{document}"/>
  <p:tag name="IGUANATEXSIZE" val="22"/>
  <p:tag name="IGUANATEXCURSOR" val="8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1414.697"/>
  <p:tag name="OUTPUTTYPE" val="PNG"/>
  <p:tag name="IGUANATEXVERSION" val="160"/>
  <p:tag name="LATEXADDIN" val="\documentclass{article}&#10;\usepackage{amsmath}&#10;\pagestyle{empty}&#10;\begin{document}&#10;&#10;\begin{align*}&#10;R\sigma R^{-1} = &#10;\left(\begin{matrix}&#10;\sigma_{yy} &amp; -\sigma_{yx} \\&#10;-\sigma_{xy} &amp; \sigma_{xx}&#10;\end{matrix}\right)&#10;\end{align*}&#10;&#10;&#10;\end{document}"/>
  <p:tag name="IGUANATEXSIZE" val="22"/>
  <p:tag name="IGUANATEXCURSOR" val="19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1678.734"/>
  <p:tag name="OUTPUTTYPE" val="PNG"/>
  <p:tag name="IGUANATEXVERSION" val="160"/>
  <p:tag name="LATEXADDIN" val="\documentclass{article}&#10;\usepackage{amsmath}&#10;\pagestyle{empty}&#10;\begin{document}&#10;&#10;\begin{align*}&#10;\left(\begin{matrix}&#10;\sigma_{xx} &amp; \sigma_{xy} \\&#10;\sigma_{yx} &amp; \sigma_{yy}&#10;\end{matrix}\right) = &#10;\left(\begin{matrix}&#10;\sigma_{yy} &amp; -\sigma_{yx} \\&#10;-\sigma_{xy} &amp; \sigma_{xx}&#10;\end{matrix}\right)&#10;\end{align*}&#10;&#10;&#10;\end{document}"/>
  <p:tag name="IGUANATEXSIZE" val="22"/>
  <p:tag name="IGUANATEXCURSOR" val="19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6292"/>
  <p:tag name="ORIGINALWIDTH" val="527.3236"/>
  <p:tag name="OUTPUTTYPE" val="PNG"/>
  <p:tag name="IGUANATEXVERSION" val="160"/>
  <p:tag name="LATEXADDIN" val="\documentclass{article}&#10;\usepackage{amsmath}&#10;\pagestyle{empty}&#10;\begin{document}&#10;&#10;&#10;$\sigma_{xx} = \sigma_{yy}$&#10;&#10;\end{document}"/>
  <p:tag name="IGUANATEXSIZE" val="22"/>
  <p:tag name="IGUANATEXCURSOR" val="10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3.3412"/>
  <p:tag name="ORIGINALWIDTH" val="627.0875"/>
  <p:tag name="OUTPUTTYPE" val="PNG"/>
  <p:tag name="IGUANATEXVERSION" val="160"/>
  <p:tag name="LATEXADDIN" val="\documentclass{article}&#10;\usepackage{amsmath}&#10;\pagestyle{empty}&#10;\begin{document}&#10;&#10;\begin{align*}&#10;\sigma_{xx} &amp;= \sigma_{yy} \\&#10;\sigma_{xy} &amp;= -\sigma_{yx} \\&#10;\sigma_{yx} &amp;= -\sigma_{xy} \\&#10;\sigma_{yy} &amp;= \sigma_{xx}&#10;\end{align*}&#10;\end{document}"/>
  <p:tag name="IGUANATEXSIZE" val="22"/>
  <p:tag name="IGUANATEXCURSOR" val="2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996.139"/>
  <p:tag name="OUTPUTTYPE" val="PNG"/>
  <p:tag name="IGUANATEXVERSION" val="160"/>
  <p:tag name="LATEXADDIN" val="\documentclass{article}&#10;\usepackage{amsmath}&#10;\pagestyle{empty}&#10;\begin{document}&#10;&#10;\begin{align*}&#10;\sigma = &#10;\left(\begin{matrix}&#10;\sigma_{xx} &amp; \sigma_{xy} \\&#10;-\sigma_{xy} &amp; \sigma_{xx}&#10;\end{matrix}\right)&#10;\end{align*}&#10;&#10;&#10;\end{document}"/>
  <p:tag name="IGUANATEXSIZE" val="22"/>
  <p:tag name="IGUANATEXCURSOR" val="18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1169.413"/>
  <p:tag name="OUTPUTTYPE" val="PNG"/>
  <p:tag name="IGUANATEXVERSION" val="160"/>
  <p:tag name="LATEXADDIN" val="\documentclass{article}&#10;\usepackage{amsmath}&#10;\pagestyle{empty}&#10;\begin{document}&#10;&#10;\begin{align*}&#10;P = &#10;\left(\begin{matrix}&#10;-1 &amp; 0 &amp; 0 \\&#10;0 &amp; -1 &amp; 0 \\&#10;0 &amp; 0 &amp; -1 &#10;\end{matrix}\right)&#10;\end{align*}&#10;&#10;&#10;\end{document}"/>
  <p:tag name="IGUANATEXSIZE" val="20"/>
  <p:tag name="IGUANATEXCURSOR" val="16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514"/>
  <p:tag name="ORIGINALWIDTH" val="628.5877"/>
  <p:tag name="OUTPUTTYPE" val="PNG"/>
  <p:tag name="IGUANATEXVERSION" val="160"/>
  <p:tag name="LATEXADDIN" val="\documentclass{article}&#10;\usepackage{amsmath}&#10;\pagestyle{empty}&#10;\begin{document}&#10;&#10;&#10;${\cal T} \mathbf{M} = -\mathbf{M}$&#10;&#10;\end{document}"/>
  <p:tag name="IGUANATEXSIZE" val="22"/>
  <p:tag name="IGUANATEXCURSOR" val="11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2758.885"/>
  <p:tag name="OUTPUTTYPE" val="PNG"/>
  <p:tag name="IGUANATEXVERSION" val="160"/>
  <p:tag name="LATEXADDIN" val="\documentclass{article}&#10;\usepackage{amsmath}&#10;\pagestyle{empty}&#10;\begin{document}&#10;&#10;&#10;$\{1 | 0\}, \{2_{001} | 0 \}, \{m_{010} | 0\ 1/2\ 1/2 \}, \{m_{100} | 0\ 1/2\ 1/2 \} $&#10;&#10;\end{document}"/>
  <p:tag name="IGUANATEXSIZE" val="22"/>
  <p:tag name="IGUANATEXCURSOR" val="14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845.257"/>
  <p:tag name="OUTPUTTYPE" val="PNG"/>
  <p:tag name="IGUANATEXVERSION" val="160"/>
  <p:tag name="LATEXADDIN" val="\documentclass{article}&#10;\usepackage{amsmath}&#10;\pagestyle{empty}&#10;\begin{document}&#10;&#10;&#10;$\{1 | 0\}, \{2_{001} | 0 \}, \{m_{010} | 0\}, \{m_{100} | 0\} $&#10;&#10;\end{document}"/>
  <p:tag name="IGUANATEXSIZE" val="22"/>
  <p:tag name="IGUANATEXCURSOR" val="14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0628"/>
  <p:tag name="ORIGINALWIDTH" val="973.6359"/>
  <p:tag name="OUTPUTTYPE" val="PNG"/>
  <p:tag name="IGUANATEXVERSION" val="160"/>
  <p:tag name="LATEXADDIN" val="\documentclass{article}&#10;\usepackage{amsmath}&#10;\pagestyle{empty}&#10;\begin{document}&#10;&#10;\begin{align*}&#10;R = &#10;\left(\begin{matrix}&#10;0 &amp; -1 &amp; 0\\&#10;1 &amp; 0 &amp; 0 \\&#10;0 &amp; 0 &amp; 1&#10;\end{matrix}\right)&#10;\end{align*}&#10;&#10;&#10;\end{document}"/>
  <p:tag name="IGUANATEXSIZE" val="22"/>
  <p:tag name="IGUANATEXCURSOR" val="15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725"/>
  <p:tag name="ORIGINALWIDTH" val="959.3839"/>
  <p:tag name="OUTPUTTYPE" val="PNG"/>
  <p:tag name="IGUANATEXVERSION" val="160"/>
  <p:tag name="LATEXADDIN" val="\documentclass{article}&#10;\usepackage{amsmath}&#10;\pagestyle{empty}&#10;\begin{document}&#10;&#10;$\hat{U}(\mathbf{n},\theta) = e^{-\frac{i}{\hbar}\theta \mathbf{n}\cdot \hat{\mathbf{J}}}$&#10;&#10;&#10;\end{document}"/>
  <p:tag name="IGUANATEXSIZE" val="22"/>
  <p:tag name="IGUANATEXCURSOR" val="11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28.0737"/>
  <p:tag name="OUTPUTTYPE" val="PNG"/>
  <p:tag name="IGUANATEXVERSION" val="160"/>
  <p:tag name="LATEXADDIN" val="\documentclass{article}&#10;\usepackage{amsmath}&#10;\pagestyle{empty}&#10;\begin{document}&#10;&#10;&#10;$U^\dagger = U^{-1}$&#10;&#10;\end{document}"/>
  <p:tag name="IGUANATEXSIZE" val="22"/>
  <p:tag name="IGUANATEXCURSOR" val="9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064.399"/>
  <p:tag name="OUTPUTTYPE" val="PNG"/>
  <p:tag name="IGUANATEXVERSION" val="160"/>
  <p:tag name="LATEXADDIN" val="\documentclass{article}&#10;\usepackage{amsmath}&#10;\pagestyle{empty}&#10;\begin{document}&#10;&#10;$i\hbar \frac{\partial \psi(\mathbf{r},t)} {\partial t} = {\cal{H}} \psi(\mathbf{r},t)$&#10;&#10;&#10;\end{document}"/>
  <p:tag name="IGUANATEXSIZE" val="20"/>
  <p:tag name="IGUANATEXCURSOR" val="14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0172"/>
  <p:tag name="ORIGINALWIDTH" val="552.8271"/>
  <p:tag name="OUTPUTTYPE" val="PNG"/>
  <p:tag name="IGUANATEXVERSION" val="160"/>
  <p:tag name="LATEXADDIN" val="\documentclass{article}&#10;\usepackage{amsmath}&#10;\pagestyle{empty}&#10;\begin{document}&#10;&#10;&#10;$j_i = \sigma_{ij}E_j$&#10;&#10;\end{document}"/>
  <p:tag name="IGUANATEXSIZE" val="22"/>
  <p:tag name="IGUANATEXCURSOR" val="1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514"/>
  <p:tag name="ORIGINALWIDTH" val="156.0218"/>
  <p:tag name="OUTPUTTYPE" val="PNG"/>
  <p:tag name="IGUANATEXVERSION" val="160"/>
  <p:tag name="LATEXADDIN" val="\documentclass{article}&#10;\usepackage{amsmath}&#10;\pagestyle{empty}&#10;\begin{document}&#10;&#10;&#10;$\cal{T}:$&#10;&#10;\end{document}"/>
  <p:tag name="IGUANATEXSIZE" val="20"/>
  <p:tag name="IGUANATEXCURSOR" val="9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678.0947"/>
  <p:tag name="OUTPUTTYPE" val="PNG"/>
  <p:tag name="IGUANATEXVERSION" val="160"/>
  <p:tag name="LATEXADDIN" val="\documentclass{article}&#10;\usepackage{amsmath}&#10;\pagestyle{empty}&#10;\begin{document}&#10;&#10;&#10;$\mathbf{r}(t) \rightarrow \mathbf{r}(-t)$&#10;&#10;\end{document}"/>
  <p:tag name="IGUANATEXSIZE" val="20"/>
  <p:tag name="IGUANATEXCURSOR" val="12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816.1138"/>
  <p:tag name="OUTPUTTYPE" val="PNG"/>
  <p:tag name="IGUANATEXVERSION" val="160"/>
  <p:tag name="LATEXADDIN" val="\documentclass{article}&#10;\usepackage{amsmath}&#10;\pagestyle{empty}&#10;\begin{document}&#10;&#10;&#10;$\mathbf{p}(t) \rightarrow -\mathbf{p}(-t)$&#10;&#10;\end{document}"/>
  <p:tag name="IGUANATEXSIZE" val="20"/>
  <p:tag name="IGUANATEXCURSOR" val="12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828.8657"/>
  <p:tag name="OUTPUTTYPE" val="PNG"/>
  <p:tag name="IGUANATEXVERSION" val="160"/>
  <p:tag name="LATEXADDIN" val="\documentclass{article}&#10;\usepackage{amsmath}&#10;\pagestyle{empty}&#10;\begin{document}&#10;&#10;&#10;$\mathbf{L}(t) \rightarrow -\mathbf{L}(-t)$&#10;&#10;\end{document}"/>
  <p:tag name="IGUANATEXSIZE" val="20"/>
  <p:tag name="IGUANATEXCURSOR" val="12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6141"/>
  <p:tag name="ORIGINALWIDTH" val="376.5525"/>
  <p:tag name="OUTPUTTYPE" val="PNG"/>
  <p:tag name="IGUANATEXVERSION" val="160"/>
  <p:tag name="LATEXADDIN" val="\documentclass{article}&#10;\usepackage{amsmath}&#10;\pagestyle{empty}&#10;\begin{document}&#10;&#10;&#10;$t \rightarrow -t$&#10;&#10;\end{document}"/>
  <p:tag name="IGUANATEXSIZE" val="20"/>
  <p:tag name="IGUANATEXCURSOR" val="10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990.1382"/>
  <p:tag name="OUTPUTTYPE" val="PNG"/>
  <p:tag name="IGUANATEXVERSION" val="160"/>
  <p:tag name="LATEXADDIN" val="\documentclass{article}&#10;\usepackage{amsmath}&#10;\pagestyle{empty}&#10;\begin{document}&#10;&#10;&#10;$\psi(\mathbf{r},-t) = \psi^*(\mathbf{r},t)$&#10;&#10;\end{document}"/>
  <p:tag name="IGUANATEXSIZE" val="20"/>
  <p:tag name="IGUANATEXCURSOR" val="12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735.1026"/>
  <p:tag name="OUTPUTTYPE" val="PNG"/>
  <p:tag name="IGUANATEXVERSION" val="160"/>
  <p:tag name="LATEXADDIN" val="\documentclass{article}&#10;\usepackage{amsmath}&#10;\pagestyle{empty}&#10;\begin{document}&#10;&#10;&#10;$[\hat{r}_i,\hat{p}_j] = i\hbar \delta_{ij}$&#10;&#10;\end{document}"/>
  <p:tag name="IGUANATEXSIZE" val="20"/>
  <p:tag name="IGUANATEXCURSOR" val="12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679"/>
  <p:tag name="ORIGINALWIDTH" val="645.09"/>
  <p:tag name="OUTPUTTYPE" val="PNG"/>
  <p:tag name="IGUANATEXVERSION" val="160"/>
  <p:tag name="LATEXADDIN" val="\documentclass{article}&#10;\usepackage{amsmath}&#10;\pagestyle{empty}&#10;\begin{document}&#10;&#10;&#10;${\cal T} = -i\sigma_y K  $&#10;&#10;\end{document}"/>
  <p:tag name="IGUANATEXSIZE" val="22"/>
  <p:tag name="IGUANATEXCURSOR" val="10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468.8154"/>
  <p:tag name="OUTPUTTYPE" val="PNG"/>
  <p:tag name="IGUANATEXVERSION" val="160"/>
  <p:tag name="LATEXADDIN" val="\documentclass{article}&#10;\usepackage{amsmath}&#10;\pagestyle{empty}&#10;\begin{document}&#10;&#10;&#10;${\cal T}^2 = -1$&#10;&#10;\end{document}"/>
  <p:tag name="IGUANATEXSIZE" val="20"/>
  <p:tag name="IGUANATEXCURSOR" val="9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28.0737"/>
  <p:tag name="OUTPUTTYPE" val="PNG"/>
  <p:tag name="IGUANATEXVERSION" val="160"/>
  <p:tag name="LATEXADDIN" val="\documentclass{article}&#10;\usepackage{amsmath}&#10;\pagestyle{empty}&#10;\begin{document}&#10;&#10;&#10;$U^\dagger = U^{-1}$&#10;&#10;\end{document}"/>
  <p:tag name="IGUANATEXSIZE" val="20"/>
  <p:tag name="IGUANATEXCURSOR" val="9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22"/>
  <p:tag name="ORIGINALWIDTH" val="642.8397"/>
  <p:tag name="OUTPUTTYPE" val="PNG"/>
  <p:tag name="IGUANATEXVERSION" val="160"/>
  <p:tag name="LATEXADDIN" val="\documentclass{article}&#10;\usepackage{amsmath}&#10;\pagestyle{empty}&#10;\begin{document}&#10;&#10;&#10;$j^R_i = \sigma^R_{ij}E^R_j$&#10;&#10;\end{document}"/>
  <p:tag name="IGUANATEXSIZE" val="22"/>
  <p:tag name="IGUANATEXCURSOR" val="10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514"/>
  <p:tag name="ORIGINALWIDTH" val="473.3161"/>
  <p:tag name="OUTPUTTYPE" val="PNG"/>
  <p:tag name="IGUANATEXVERSION" val="160"/>
  <p:tag name="LATEXADDIN" val="\documentclass{article}&#10;\usepackage{amsmath}&#10;\pagestyle{empty}&#10;\begin{document}&#10;&#10;&#10;${\cal T} = K U$&#10;&#10;\end{document}"/>
  <p:tag name="IGUANATEXSIZE" val="20"/>
  <p:tag name="IGUANATEXCURSOR" val="9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682.5953"/>
  <p:tag name="OUTPUTTYPE" val="PNG"/>
  <p:tag name="IGUANATEXVERSION" val="160"/>
  <p:tag name="LATEXADDIN" val="\documentclass{article}&#10;\usepackage{amsmath}&#10;\pagestyle{empty}&#10;\begin{document}&#10;&#10;$U \alpha \psi = \alpha U \psi$&#10;&#10;&#10;\end{document}"/>
  <p:tag name="IGUANATEXSIZE" val="20"/>
  <p:tag name="IGUANATEXCURSOR" val="11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0163"/>
  <p:tag name="ORIGINALWIDTH" val="745.604"/>
  <p:tag name="OUTPUTTYPE" val="PNG"/>
  <p:tag name="IGUANATEXVERSION" val="160"/>
  <p:tag name="LATEXADDIN" val="\documentclass{article}&#10;\usepackage{amsmath}&#10;\pagestyle{empty}&#10;\begin{document}&#10;&#10;${\cal T} \alpha \psi = \alpha^* {\cal T} \psi$&#10;&#10;&#10;\end{document}"/>
  <p:tag name="IGUANATEXSIZE" val="20"/>
  <p:tag name="IGUANATEXCURSOR" val="11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696"/>
  <p:tag name="ORIGINALWIDTH" val="818.3642"/>
  <p:tag name="OUTPUTTYPE" val="PNG"/>
  <p:tag name="IGUANATEXVERSION" val="160"/>
  <p:tag name="LATEXADDIN" val="\documentclass{article}&#10;\usepackage{amsmath}&#10;\pagestyle{empty}&#10;\begin{document}&#10;&#10;&#10;${\cal{T}}^{-1}\hat{S}_i {\cal{T}} = -\hat{S}_i $&#10;&#10;\end{document}"/>
  <p:tag name="IGUANATEXSIZE" val="20"/>
  <p:tag name="IGUANATEXCURSOR" val="11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76.53599"/>
  <p:tag name="OUTPUTTYPE" val="SVG"/>
  <p:tag name="IGUANATEXVERSION" val="160"/>
  <p:tag name="LATEXADDIN" val="\documentclass{article}&#10;\usepackage{amsmath}&#10;\usepackage{amsfonts}&#10;\usepackage{braket}&#10;\pagestyle{empty}&#10;\begin{document}&#10;&#10;$\braket{U\psi,U\phi} = \braket{\psi,\phi}$&#10;&#10;&#10;\end{document}"/>
  <p:tag name="IGUANATEXSIZE" val="20"/>
  <p:tag name="IGUANATEXCURSOR" val="1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5417"/>
  <p:tag name="ORIGINALWIDTH" val="119.9871"/>
  <p:tag name="OUTPUTTYPE" val="SVG"/>
  <p:tag name="IGUANATEXVERSION" val="160"/>
  <p:tag name="LATEXADDIN" val="\documentclass{article}&#10;\usepackage{amsmath}&#10;\usepackage{amsfonts}&#10;\usepackage{braket}&#10;\pagestyle{empty}&#10;\begin{document}&#10;&#10;$\braket{{\cal T}\psi,{\cal T}\phi} = \braket{\psi,\phi}^*=\braket{\phi,\psi}$&#10;&#10;&#10;\end{document}"/>
  <p:tag name="IGUANATEXSIZE" val="20"/>
  <p:tag name="IGUANATEXCURSOR" val="1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6221"/>
  <p:tag name="LATEXADDIN" val="\documentclass{article}&#10;\usepackage{amsmath}&#10;\usepackage{amsfonts}&#10;\usepackage{braket}&#10;\pagestyle{empty}&#10;\begin{document}&#10;&#10;$\braket{{\cal T}\psi,{\cal T}\phi} = \braket{\psi,\phi}^*=\braket{\phi,\psi}$&#10;&#10;&#10;\end{document}"/>
  <p:tag name="IGUANATEXSIZE" val="20"/>
  <p:tag name="IGUANATEXCURSOR" val="1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8642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49726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7992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22"/>
  <p:tag name="ORIGINALWIDTH" val="921.8787"/>
  <p:tag name="OUTPUTTYPE" val="PNG"/>
  <p:tag name="IGUANATEXVERSION" val="160"/>
  <p:tag name="LATEXADDIN" val="\documentclass{article}&#10;\usepackage{amsmath}&#10;\pagestyle{empty}&#10;\begin{document}&#10;&#10;&#10;$R_{ik}j_k = \sigma^R_{ij}R_{jl}E_l$&#10;&#10;\end{document}"/>
  <p:tag name="IGUANATEXSIZE" val="22"/>
  <p:tag name="IGUANATEXCURSOR" val="11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8642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5.231104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622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38703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622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49726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7992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5.231104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6221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69094"/>
  <p:tag name="ORIGINALWIDTH" val="2.837166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5228"/>
  <p:tag name="ORIGINALWIDTH" val="967.635"/>
  <p:tag name="OUTPUTTYPE" val="PNG"/>
  <p:tag name="IGUANATEXVERSION" val="160"/>
  <p:tag name="LATEXADDIN" val="\documentclass{article}&#10;\usepackage{amsmath}&#10;\pagestyle{empty}&#10;\begin{document}&#10;&#10;&#10;$j_k = R^{-1}_{ki}\sigma^R_{ij}R_{jl}E_l$&#10;&#10;\end{document}"/>
  <p:tag name="IGUANATEXSIZE" val="22"/>
  <p:tag name="IGUANATEXCURSOR" val="11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38703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622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5.231104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7992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49726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622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14606"/>
  <p:tag name="LATEXADDIN" val="\documentclass{article}&#10;\usepackage{amsmath}&#10;\usepackage{amsfonts}&#10;\usepackage{braket}&#10;\pagestyle{empty}&#10;\begin{document}&#10;&#10;$\braket{U\psi,U\phi} = \braket{\psi,\phi}$&#10;&#10;&#10;\end{document}"/>
  <p:tag name="IGUANATEXSIZE" val="20"/>
  <p:tag name="IGUANATEXCURSOR" val="1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6.882244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6.018229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61929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713"/>
  <p:tag name="ORIGINALWIDTH" val="1063.648"/>
  <p:tag name="OUTPUTTYPE" val="PNG"/>
  <p:tag name="IGUANATEXVERSION" val="160"/>
  <p:tag name="LATEXADDIN" val="\documentclass{article}&#10;\usepackage{amsmath}&#10;\pagestyle{empty}&#10;\begin{document}&#10;&#10;&#10;$j_i = (R^{-1}_{ik}\sigma^R_{kl}R_{lj})E_j$&#10;&#10;\end{document}"/>
  <p:tag name="IGUANATEXSIZE" val="22"/>
  <p:tag name="IGUANATEXCURSOR" val="12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6.88224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5.203897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14606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3"/>
  <p:tag name="ORIGINALWIDTH" val="6.604173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14606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6.018229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61929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5.203897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14606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672"/>
  <p:tag name="ORIGINALWIDTH" val="552.077"/>
  <p:tag name="OUTPUTTYPE" val="PNG"/>
  <p:tag name="IGUANATEXVERSION" val="160"/>
  <p:tag name="LATEXADDIN" val="\documentclass{article}&#10;\usepackage{amsmath}&#10;\pagestyle{empty}&#10;\begin{document}&#10;&#10;&#10;$j_i = \sigma_{ij}E_j$&#10;&#10;\end{document}"/>
  <p:tag name="IGUANATEXSIZE" val="20"/>
  <p:tag name="IGUANATEXCURSOR" val="1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0172"/>
  <p:tag name="ORIGINALWIDTH" val="552.8271"/>
  <p:tag name="OUTPUTTYPE" val="PNG"/>
  <p:tag name="IGUANATEXVERSION" val="160"/>
  <p:tag name="LATEXADDIN" val="\documentclass{article}&#10;\usepackage{amsmath}&#10;\pagestyle{empty}&#10;\begin{document}&#10;&#10;&#10;$j_i = \sigma_{ij}E_j$&#10;&#10;\end{document}"/>
  <p:tag name="IGUANATEXSIZE" val="22"/>
  <p:tag name="IGUANATEXCURSOR" val="1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0423"/>
  <p:tag name="ORIGINALWIDTH" val="489.0683"/>
  <p:tag name="OUTPUTTYPE" val="PNG"/>
  <p:tag name="IGUANATEXVERSION" val="160"/>
  <p:tag name="LATEXADDIN" val="\documentclass{article}&#10;\usepackage{amsmath}&#10;\pagestyle{empty}&#10;\begin{document}&#10;&#10;\begin{align*}&#10;{\cal T} \mathbf{E} &amp;= \mathbf{E}\\&#10;{\cal T} \mathbf{j} &amp;= -\mathbf{j}&#10;\end{align*}&#10;&#10;&#10;\end{document}"/>
  <p:tag name="IGUANATEXSIZE" val="22"/>
  <p:tag name="IGUANATEXCURSOR" val="17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8129"/>
  <p:tag name="ORIGINALWIDTH" val="857.3697"/>
  <p:tag name="OUTPUTTYPE" val="PNG"/>
  <p:tag name="IGUANATEXVERSION" val="160"/>
  <p:tag name="LATEXADDIN" val="\documentclass{article}&#10;\usepackage{amsmath}&#10;\pagestyle{empty}&#10;\begin{document}&#10;&#10;\begin{align*}&#10;\sigma = &#10;\left(\begin{matrix}&#10;0 &amp; 0 &amp; 0 \\&#10;0 &amp; 0 &amp; 0 \\&#10;0 &amp; 0 &amp; 0&#10;\end{matrix}\right)&#10;\end{align*}&#10;&#10;&#10;\end{document}"/>
  <p:tag name="IGUANATEXSIZE" val="20"/>
  <p:tag name="IGUANATEXCURSOR" val="16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679"/>
  <p:tag name="ORIGINALWIDTH" val="744.8539"/>
  <p:tag name="OUTPUTTYPE" val="PNG"/>
  <p:tag name="IGUANATEXVERSION" val="160"/>
  <p:tag name="LATEXADDIN" val="\documentclass{article}&#10;\usepackage{amsmath}&#10;\pagestyle{empty}&#10;\begin{document}&#10;&#10;&#10;${\cal{T}}j_i = \sigma_{ij}{\cal{T}}E_j$&#10;&#10;\end{document}"/>
  <p:tag name="IGUANATEXSIZE" val="20"/>
  <p:tag name="IGUANATEXCURSOR" val="10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672"/>
  <p:tag name="ORIGINALWIDTH" val="636.8389"/>
  <p:tag name="OUTPUTTYPE" val="PNG"/>
  <p:tag name="IGUANATEXVERSION" val="160"/>
  <p:tag name="LATEXADDIN" val="\documentclass{article}&#10;\usepackage{amsmath}&#10;\pagestyle{empty}&#10;\begin{document}&#10;&#10;&#10;$-j_i = \sigma_{ij}E_j$&#10;&#10;\end{document}"/>
  <p:tag name="IGUANATEXSIZE" val="20"/>
  <p:tag name="IGUANATEXCURSOR" val="1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0201"/>
  <p:tag name="ORIGINALWIDTH" val="3059.677"/>
  <p:tag name="OUTPUTTYPE" val="PNG"/>
  <p:tag name="IGUANATEXVERSION" val="160"/>
  <p:tag name="LATEXADDIN" val="\documentclass{article}&#10;\usepackage{amsmath}&#10;\pagestyle{empty}&#10;\usepackage{braket}&#10;\begin{document}&#10;&#10;&#10;&#10;$\sigma_{ij}  \sim \sum_n \int d^3\mathbf{k}&#10; \bra{\psi_{n\mathbf{k}}} \hat{v}_i \ket{\psi_{n\mathbf{k}}}&#10; \bra{\psi_{n\mathbf{k}}} \hat{v}_j \ket{\psi_{n\mathbf{k}}}&#10;\delta(E_{n\mathbf{k}}-E_F)$&#10;\end{document}"/>
  <p:tag name="IGUANATEXSIZE" val="22"/>
  <p:tag name="IGUANATEXCURSOR" val="29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5191"/>
  <p:tag name="ORIGINALWIDTH" val="3340.966"/>
  <p:tag name="OUTPUTTYPE" val="PNG"/>
  <p:tag name="IGUANATEXVERSION" val="160"/>
  <p:tag name="LATEXADDIN" val="\documentclass{article}&#10;\usepackage{amsmath}&#10;\pagestyle{empty}&#10;\usepackage{braket}&#10;\begin{document}&#10;&#10;&#10;&#10;$ \bra{ {\cal T} \psi_{n\mathbf{k}}} \hat{v}_i \ket{ {\cal T} \psi_{n\mathbf{k}}}) = \bra{  \psi_{n\mathbf{k}}} {\cal T}^{-1} \hat{v}_i {\cal T} \ket{\psi_{n\mathbf{k}}}) ^* = -\bra{  \psi_{n\mathbf{k}}} \hat{v}_i\ket{\psi_{n\mathbf{k}}})$&#10;\end{document}"/>
  <p:tag name="IGUANATEXSIZE" val="22"/>
  <p:tag name="IGUANATEXCURSOR" val="342"/>
  <p:tag name="TRANSPARENCY" val="True"/>
  <p:tag name="LATEXENGINEID" val="1"/>
  <p:tag name="TEMPFOLDER" val="c:\temp\"/>
  <p:tag name="LATEXFORMHEIGHT" val="545.25"/>
  <p:tag name="LATEXFORMWIDTH" val="856.5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5224"/>
  <p:tag name="ORIGINALWIDTH" val="469.5655"/>
  <p:tag name="OUTPUTTYPE" val="PNG"/>
  <p:tag name="IGUANATEXVERSION" val="160"/>
  <p:tag name="LATEXADDIN" val="\documentclass{article}&#10;\usepackage{amsmath}&#10;\pagestyle{empty}&#10;\begin{document}&#10;&#10;&#10;$\sigma_{ij}^{\cal T} = \sigma_{ij}$&#10;&#10;\end{document}"/>
  <p:tag name="IGUANATEXSIZE" val="22"/>
  <p:tag name="IGUANATEXCURSOR" val="11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0163"/>
  <p:tag name="ORIGINALWIDTH" val="2472.345"/>
  <p:tag name="OUTPUTTYPE" val="PNG"/>
  <p:tag name="IGUANATEXVERSION" val="160"/>
  <p:tag name="LATEXADDIN" val="\documentclass{article}&#10;\usepackage{amsmath}&#10;\pagestyle{empty}&#10;\begin{document}&#10;&#10;${\cal H} \psi_{n\mathbf{k}} = E_{n\mathbf{k}} \psi_{n\mathbf{k}} \quad \implies {\cal H} {\cal T} \psi_{n\mathbf{k}} = E_{n\mathbf{k}} {\cal T}\psi_{n\mathbf{k}}$&#10;&#10;&#10;\end{document}"/>
  <p:tag name="IGUANATEXSIZE" val="22"/>
  <p:tag name="IGUANATEXCURSOR" val="22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5.3094"/>
  <p:tag name="ORIGINALWIDTH" val="2734.882"/>
  <p:tag name="OUTPUTTYPE" val="PNG"/>
  <p:tag name="IGUANATEXVERSION" val="160"/>
  <p:tag name="LATEXADDIN" val="\documentclass{article}&#10;\usepackage{amsmath}&#10;\pagestyle{empty}&#10;\begin{document}&#10;&#10;&#10;\begin{align*}&#10;   \sigma^{{\rm int}}_{ij} \sim \sum_{m\neq n}^{\substack{ \\ n\ \text{occ.}\\ m\ \text{unocc.}}} \int d^3 \mathbf{k}&#10; \frac{\text{Im}\langle \psi_{\textbf{k}n}\vert \hat{v}_i \vert \psi_{\textbf{k}m}\rangle \langle \psi_{\textbf{k}m}\vert \hat{v}_j \vert \psi_{\textbf{k}n}  \rangle}{\left(E_{\textbf{k}n}-E_{\textbf{k}m}\right)^{2}}&#10;\end{align*}&#10;&#10;\end{document}"/>
  <p:tag name="IGUANATEXSIZE" val="22"/>
  <p:tag name="IGUANATEXCURSOR" val="24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1569.969"/>
  <p:tag name="OUTPUTTYPE" val="PNG"/>
  <p:tag name="IGUANATEXVERSION" val="160"/>
  <p:tag name="LATEXADDIN" val="\documentclass{article}&#10;\usepackage{amsmath}&#10;\pagestyle{empty}&#10;\begin{document}&#10;&#10;$\text{Im}\langle \psi_{\textbf{k}n}\vert \hat{v}_i \vert \psi_{\textbf{k}m}\rangle \langle \psi_{\textbf{k}m}\vert \hat{v}_j \vert \psi_{\textbf{k}n}  \rangle$&#10;&#10;&#10;\end{document}"/>
  <p:tag name="IGUANATEXSIZE" val="22"/>
  <p:tag name="IGUANATEXCURSOR" val="24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713"/>
  <p:tag name="ORIGINALWIDTH" val="1063.648"/>
  <p:tag name="OUTPUTTYPE" val="PNG"/>
  <p:tag name="IGUANATEXVERSION" val="160"/>
  <p:tag name="LATEXADDIN" val="\documentclass{article}&#10;\usepackage{amsmath}&#10;\pagestyle{empty}&#10;\begin{document}&#10;&#10;&#10;$j_i = (R^{-1}_{ik}\sigma^R_{kl}R_{lj})E_j$&#10;&#10;\end{document}"/>
  <p:tag name="IGUANATEXSIZE" val="22"/>
  <p:tag name="IGUANATEXCURSOR" val="12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3529.992"/>
  <p:tag name="OUTPUTTYPE" val="PNG"/>
  <p:tag name="IGUANATEXVERSION" val="160"/>
  <p:tag name="LATEXADDIN" val="\documentclass{article}&#10;\usepackage{amsmath}&#10;\pagestyle{empty}&#10;\begin{document}&#10;&#10;$\text{Im}\langle \psi_{\textbf{k}n}\vert \hat{v}_i \vert \psi_{\textbf{k}m}\rangle^* \langle \psi_{\textbf{k}m}\vert \hat{v}_j \vert \psi_{\textbf{k}n}  \rangle^* =&#10;-\text{Im}\langle \psi_{\textbf{k}n}\vert \hat{v}_i \vert \psi_{\textbf{k}m}\rangle \langle \psi_{\textbf{k}m}\vert \hat{v}_j \vert \psi_{\textbf{k}n}  \rangle $&#10;&#10;&#10;\end{document}"/>
  <p:tag name="IGUANATEXSIZE" val="22"/>
  <p:tag name="IGUANATEXCURSOR" val="40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5224"/>
  <p:tag name="ORIGINALWIDTH" val="1018.642"/>
  <p:tag name="OUTPUTTYPE" val="PNG"/>
  <p:tag name="IGUANATEXVERSION" val="160"/>
  <p:tag name="LATEXADDIN" val="\documentclass{article}&#10;\usepackage{amsmath}&#10;\pagestyle{empty}&#10;\begin{document}&#10;&#10;&#10;$(\sigma_{ij}^\text{AHE})^{\cal T} = -\sigma_{ij}^\text{AHE}$&#10;&#10;\end{document}"/>
  <p:tag name="IGUANATEXSIZE" val="22"/>
  <p:tag name="IGUANATEXCURSOR" val="12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3.8342"/>
  <p:tag name="ORIGINALWIDTH" val="2475.345"/>
  <p:tag name="OUTPUTTYPE" val="PNG"/>
  <p:tag name="IGUANATEXVERSION" val="160"/>
  <p:tag name="LATEXADDIN" val="\documentclass{article}&#10;\usepackage{amsmath}&#10;\pagestyle{empty}&#10;\begin{document}&#10;&#10;\begin{align*}&#10;\sigma^\text{even} &amp;= \frac{\sigma + \sigma^{\cal T}}{2} = \frac{\sigma([\mathbf{M}],\mathbf{H}) + \sigma(-[\mathbf{M}],-\mathbf{H})}{2}\\&#10;\sigma^\text{odd} &amp;=  \frac{\sigma - \sigma^{\cal T}}{2} = \frac{\sigma([\mathbf{M}],\mathbf{H}) - \sigma(-[\mathbf{M}],-\mathbf{H})}{2}&#10;\end{align*}&#10;&#10;&#10;\end{document}"/>
  <p:tag name="IGUANATEXSIZE" val="22"/>
  <p:tag name="IGUANATEXCURSOR" val="354"/>
  <p:tag name="TRANSPARENCY" val="True"/>
  <p:tag name="LATEXENGINEID" val="1"/>
  <p:tag name="TEMPFOLDER" val="c:\temp\"/>
  <p:tag name="LATEXFORMHEIGHT" val="320"/>
  <p:tag name="LATEXFORMWIDTH" val="731.25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074.15"/>
  <p:tag name="OUTPUTTYPE" val="PNG"/>
  <p:tag name="IGUANATEXVERSION" val="160"/>
  <p:tag name="LATEXADDIN" val="\documentclass{article}&#10;\usepackage{amsmath}&#10;\pagestyle{empty}&#10;\begin{document}&#10;&#10;$[\mathbf{M}] = [\mathbf{M}_1, \mathbf{M}_2,\dots]$&#10;&#10;&#10;\end{document}"/>
  <p:tag name="IGUANATEXSIZE" val="22"/>
  <p:tag name="IGUANATEXCURSOR" val="13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05.7647"/>
  <p:tag name="OUTPUTTYPE" val="PNG"/>
  <p:tag name="IGUANATEXVERSION" val="160"/>
  <p:tag name="LATEXADDIN" val="\documentclass{article}&#10;\usepackage{amsmath}&#10;\pagestyle{empty}&#10;\begin{document}&#10;&#10;&#10;$\mathbf{H}$&#10;&#10;\end{document}"/>
  <p:tag name="IGUANATEXSIZE" val="22"/>
  <p:tag name="IGUANATEXCURSOR" val="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8028"/>
  <p:tag name="ORIGINALWIDTH" val="1350.188"/>
  <p:tag name="OUTPUTTYPE" val="PNG"/>
  <p:tag name="IGUANATEXVERSION" val="160"/>
  <p:tag name="LATEXADDIN" val="\documentclass{article}&#10;\usepackage{amsmath}&#10;\pagestyle{empty}&#10;\begin{document}&#10;&#10;\begin{align*}&#10;j_i &amp;= \sigma_{ij} E_j - \beta_{ij} T^{-1} \nabla T_k\\&#10;j^q_i &amp;= \beta^{'}_{ij} E_j - \gamma_{ik} T^{-1} \nabla T_k&#10;\end{align*}&#10;&#10;&#10;\end{document}"/>
  <p:tag name="IGUANATEXSIZE" val="22"/>
  <p:tag name="IGUANATEXCURSOR" val="170"/>
  <p:tag name="TRANSPARENCY" val="True"/>
  <p:tag name="LATEXENGINEID" val="1"/>
  <p:tag name="TEMPFOLDER" val="c:\temp\"/>
  <p:tag name="LATEXFORMHEIGHT" val="337.5"/>
  <p:tag name="LATEXFORMWIDTH" val="612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2.8271"/>
  <p:tag name="ORIGINALWIDTH" val="1602.974"/>
  <p:tag name="OUTPUTTYPE" val="PNG"/>
  <p:tag name="IGUANATEXVERSION" val="160"/>
  <p:tag name="LATEXADDIN" val="\documentclass{article}&#10;\usepackage{amsmath}&#10;\pagestyle{empty}&#10;\begin{document}&#10;&#10;\begin{align*}&#10;\sigma_{ij}([\mathbf{M}],\mathbf{H}) &amp;= \sigma_{ji}(-[\mathbf{M}],-\mathbf{H}) \\&#10;\beta^{'}_{ij}([\mathbf{M}],\mathbf{H}) &amp;= \beta_{ji}(-[\mathbf{M}],-\mathbf{H})\\&#10;\gamma_{ij}([\mathbf{M}],\mathbf{H}) &amp;= \gamma_{ji}(-[\mathbf{M}],-\mathbf{H})&#10;\end{align*}&#10;&#10;&#10;\end{document}"/>
  <p:tag name="IGUANATEXSIZE" val="22"/>
  <p:tag name="IGUANATEXCURSOR" val="233"/>
  <p:tag name="TRANSPARENCY" val="True"/>
  <p:tag name="LATEXENGINEID" val="1"/>
  <p:tag name="TEMPFOLDER" val="c:\temp\"/>
  <p:tag name="LATEXFORMHEIGHT" val="398.25"/>
  <p:tag name="LATEXFORMWIDTH" val="693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.0494"/>
  <p:tag name="ORIGINALWIDTH" val="1706.488"/>
  <p:tag name="OUTPUTTYPE" val="PNG"/>
  <p:tag name="IGUANATEXVERSION" val="160"/>
  <p:tag name="LATEXADDIN" val="\documentclass{article}&#10;\usepackage{amsmath}&#10;\pagestyle{empty}&#10;\begin{document}&#10;&#10;\begin{align*}&#10;\sigma^\text{even}_{ij}([\mathbf{M}],\mathbf{H}) &amp;= \sigma^\text{even}_{ji}([\mathbf{M}],\mathbf{H})\\&#10;\sigma^\text{odd}_{ij}([\mathbf{M}],\mathbf{H}) &amp;= -\sigma^\text{odd}_{ji}([\mathbf{M}],\mathbf{H}) &#10;\end{align*}&#10;&#10;&#10;\end{document}"/>
  <p:tag name="IGUANATEXSIZE" val="22"/>
  <p:tag name="IGUANATEXCURSOR" val="251"/>
  <p:tag name="TRANSPARENCY" val="True"/>
  <p:tag name="LATEXENGINEID" val="1"/>
  <p:tag name="TEMPFOLDER" val="c:\temp\"/>
  <p:tag name="LATEXFORMHEIGHT" val="398.25"/>
  <p:tag name="LATEXFORMWIDTH" val="693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6.5819"/>
  <p:tag name="ORIGINALWIDTH" val="825.1151"/>
  <p:tag name="OUTPUTTYPE" val="PNG"/>
  <p:tag name="IGUANATEXVERSION" val="160"/>
  <p:tag name="LATEXADDIN" val="\documentclass{article}&#10;\usepackage{amsmath}&#10;\pagestyle{empty}&#10;\begin{document}&#10;&#10;\begin{align*}&#10; j_i &amp;= \sigma^{(2)}_{ijk} E_j E_k \\&#10; j_i &amp;= \sigma^{EH}_{ijk} E_j H_k\\&#10; S_i &amp;= \chi_{ij} E_j&#10;\end{align*}&#10;&#10;&#10;\end{document}"/>
  <p:tag name="IGUANATEXSIZE" val="20"/>
  <p:tag name="IGUANATEXCURSOR" val="187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706.5986"/>
  <p:tag name="OUTPUTTYPE" val="PNG"/>
  <p:tag name="IGUANATEXVERSION" val="160"/>
  <p:tag name="LATEXADDIN" val="\documentclass{article}&#10;\usepackage{amsmath}&#10;\pagestyle{empty}&#10;\begin{document}&#10;&#10;&#10;$\sigma^R =  R \sigma R^{-1}$&#10;&#10;\end{document}"/>
  <p:tag name="IGUANATEXSIZE" val="22"/>
  <p:tag name="IGUANATEXCURSOR" val="10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my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5579"/>
      </a:accent1>
      <a:accent2>
        <a:srgbClr val="BB483C"/>
      </a:accent2>
      <a:accent3>
        <a:srgbClr val="2D8E42"/>
      </a:accent3>
      <a:accent4>
        <a:srgbClr val="BB873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157105</TotalTime>
  <Words>1837</Words>
  <Application>Microsoft Office PowerPoint</Application>
  <PresentationFormat>Widescreen</PresentationFormat>
  <Paragraphs>290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</dc:creator>
  <cp:lastModifiedBy>Jakub Železný</cp:lastModifiedBy>
  <cp:revision>2698</cp:revision>
  <dcterms:created xsi:type="dcterms:W3CDTF">2014-09-04T12:49:42Z</dcterms:created>
  <dcterms:modified xsi:type="dcterms:W3CDTF">2023-07-10T18:05:09Z</dcterms:modified>
</cp:coreProperties>
</file>